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Layouts/slideLayout39.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95" d="100"/>
          <a:sy n="95" d="100"/>
        </p:scale>
        <p:origin x="-444" y="-108"/>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47CCF4-16F6-40F8-A847-22E7A52E9766}" type="datetimeFigureOut">
              <a:rPr lang="it-IT" smtClean="0"/>
              <a:pPr/>
              <a:t>29/11/2012</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7B416A4-459B-44E5-B8AB-7F0C205E40DB}" type="slidenum">
              <a:rPr lang="it-IT" smtClean="0"/>
              <a:pPr/>
              <a:t>‹N›</a:t>
            </a:fld>
            <a:endParaRPr lang="it-IT"/>
          </a:p>
        </p:txBody>
      </p:sp>
    </p:spTree>
    <p:extLst>
      <p:ext uri="{BB962C8B-B14F-4D97-AF65-F5344CB8AC3E}">
        <p14:creationId xmlns:p14="http://schemas.microsoft.com/office/powerpoint/2010/main" xmlns="" val="33270619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26A86578-0C29-4D2B-B273-83D10A220EA5}" type="slidenum">
              <a:rPr lang="it-IT" smtClean="0"/>
              <a:pPr fontAlgn="base">
                <a:spcBef>
                  <a:spcPct val="0"/>
                </a:spcBef>
                <a:spcAft>
                  <a:spcPct val="0"/>
                </a:spcAft>
                <a:defRPr/>
              </a:pPr>
              <a:t>1</a:t>
            </a:fld>
            <a:endParaRPr lang="it-IT" smtClean="0"/>
          </a:p>
        </p:txBody>
      </p:sp>
      <p:sp>
        <p:nvSpPr>
          <p:cNvPr id="6144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1444"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6563"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758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8611"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963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065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1683"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270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3731"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475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5779" name="Rectangle 3"/>
          <p:cNvSpPr>
            <a:spLocks noGrp="1" noChangeArrowheads="1"/>
          </p:cNvSpPr>
          <p:nvPr>
            <p:ph type="body" idx="1"/>
          </p:nvPr>
        </p:nvSpPr>
        <p:spPr bwMode="auto">
          <a:xfrm>
            <a:off x="685480" y="4342450"/>
            <a:ext cx="5487041" cy="4115824"/>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246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6803" name="Rectangle 3"/>
          <p:cNvSpPr>
            <a:spLocks noGrp="1" noChangeArrowheads="1"/>
          </p:cNvSpPr>
          <p:nvPr>
            <p:ph type="body" idx="1"/>
          </p:nvPr>
        </p:nvSpPr>
        <p:spPr bwMode="auto">
          <a:xfrm>
            <a:off x="685480" y="4342450"/>
            <a:ext cx="5487041" cy="4115824"/>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7827" name="Rectangle 3"/>
          <p:cNvSpPr>
            <a:spLocks noGrp="1" noChangeArrowheads="1"/>
          </p:cNvSpPr>
          <p:nvPr>
            <p:ph type="body" idx="1"/>
          </p:nvPr>
        </p:nvSpPr>
        <p:spPr bwMode="auto">
          <a:xfrm>
            <a:off x="685480" y="4342450"/>
            <a:ext cx="5487041" cy="4115824"/>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8851"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7987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089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25</a:t>
            </a:fld>
            <a:endParaRPr lang="it-IT"/>
          </a:p>
        </p:txBody>
      </p:sp>
    </p:spTree>
    <p:extLst>
      <p:ext uri="{BB962C8B-B14F-4D97-AF65-F5344CB8AC3E}">
        <p14:creationId xmlns:p14="http://schemas.microsoft.com/office/powerpoint/2010/main" xmlns="" val="16863931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26</a:t>
            </a:fld>
            <a:endParaRPr lang="it-IT"/>
          </a:p>
        </p:txBody>
      </p:sp>
    </p:spTree>
    <p:extLst>
      <p:ext uri="{BB962C8B-B14F-4D97-AF65-F5344CB8AC3E}">
        <p14:creationId xmlns:p14="http://schemas.microsoft.com/office/powerpoint/2010/main" xmlns="" val="25622034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27</a:t>
            </a:fld>
            <a:endParaRPr lang="it-IT"/>
          </a:p>
        </p:txBody>
      </p:sp>
    </p:spTree>
    <p:extLst>
      <p:ext uri="{BB962C8B-B14F-4D97-AF65-F5344CB8AC3E}">
        <p14:creationId xmlns:p14="http://schemas.microsoft.com/office/powerpoint/2010/main" xmlns="" val="31802717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1923"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294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3</a:t>
            </a:fld>
            <a:endParaRPr lang="it-IT"/>
          </a:p>
        </p:txBody>
      </p:sp>
    </p:spTree>
    <p:extLst>
      <p:ext uri="{BB962C8B-B14F-4D97-AF65-F5344CB8AC3E}">
        <p14:creationId xmlns:p14="http://schemas.microsoft.com/office/powerpoint/2010/main" xmlns="" val="32507192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3971" name="Rectangle 3"/>
          <p:cNvSpPr>
            <a:spLocks noGrp="1" noChangeArrowheads="1"/>
          </p:cNvSpPr>
          <p:nvPr>
            <p:ph type="body" idx="1"/>
          </p:nvPr>
        </p:nvSpPr>
        <p:spPr bwMode="auto">
          <a:xfrm>
            <a:off x="685480" y="4342450"/>
            <a:ext cx="5487041" cy="4115824"/>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31</a:t>
            </a:fld>
            <a:endParaRPr lang="it-IT"/>
          </a:p>
        </p:txBody>
      </p:sp>
    </p:spTree>
    <p:extLst>
      <p:ext uri="{BB962C8B-B14F-4D97-AF65-F5344CB8AC3E}">
        <p14:creationId xmlns:p14="http://schemas.microsoft.com/office/powerpoint/2010/main" xmlns="" val="31928570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32</a:t>
            </a:fld>
            <a:endParaRPr lang="it-IT"/>
          </a:p>
        </p:txBody>
      </p:sp>
    </p:spTree>
    <p:extLst>
      <p:ext uri="{BB962C8B-B14F-4D97-AF65-F5344CB8AC3E}">
        <p14:creationId xmlns:p14="http://schemas.microsoft.com/office/powerpoint/2010/main" xmlns="" val="28251357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33</a:t>
            </a:fld>
            <a:endParaRPr lang="it-IT"/>
          </a:p>
        </p:txBody>
      </p:sp>
    </p:spTree>
    <p:extLst>
      <p:ext uri="{BB962C8B-B14F-4D97-AF65-F5344CB8AC3E}">
        <p14:creationId xmlns:p14="http://schemas.microsoft.com/office/powerpoint/2010/main" xmlns="" val="26766636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34</a:t>
            </a:fld>
            <a:endParaRPr lang="it-IT"/>
          </a:p>
        </p:txBody>
      </p:sp>
    </p:spTree>
    <p:extLst>
      <p:ext uri="{BB962C8B-B14F-4D97-AF65-F5344CB8AC3E}">
        <p14:creationId xmlns:p14="http://schemas.microsoft.com/office/powerpoint/2010/main" xmlns="" val="378811957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35</a:t>
            </a:fld>
            <a:endParaRPr lang="it-IT"/>
          </a:p>
        </p:txBody>
      </p:sp>
    </p:spTree>
    <p:extLst>
      <p:ext uri="{BB962C8B-B14F-4D97-AF65-F5344CB8AC3E}">
        <p14:creationId xmlns:p14="http://schemas.microsoft.com/office/powerpoint/2010/main" xmlns="" val="395208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36</a:t>
            </a:fld>
            <a:endParaRPr lang="it-IT"/>
          </a:p>
        </p:txBody>
      </p:sp>
    </p:spTree>
    <p:extLst>
      <p:ext uri="{BB962C8B-B14F-4D97-AF65-F5344CB8AC3E}">
        <p14:creationId xmlns:p14="http://schemas.microsoft.com/office/powerpoint/2010/main" xmlns="" val="25371715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37</a:t>
            </a:fld>
            <a:endParaRPr lang="it-IT"/>
          </a:p>
        </p:txBody>
      </p:sp>
    </p:spTree>
    <p:extLst>
      <p:ext uri="{BB962C8B-B14F-4D97-AF65-F5344CB8AC3E}">
        <p14:creationId xmlns:p14="http://schemas.microsoft.com/office/powerpoint/2010/main" xmlns="" val="35721841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499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39</a:t>
            </a:fld>
            <a:endParaRPr lang="it-IT"/>
          </a:p>
        </p:txBody>
      </p:sp>
    </p:spTree>
    <p:extLst>
      <p:ext uri="{BB962C8B-B14F-4D97-AF65-F5344CB8AC3E}">
        <p14:creationId xmlns:p14="http://schemas.microsoft.com/office/powerpoint/2010/main" xmlns="" val="28413309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3491" name="Segnaposto note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
        <p:nvSpPr>
          <p:cNvPr id="64516" name="Segnaposto numero diapositiva 3"/>
          <p:cNvSpPr>
            <a:spLocks noGrp="1"/>
          </p:cNvSpPr>
          <p:nvPr>
            <p:ph type="sldNum" sz="quarter" idx="5"/>
          </p:nvPr>
        </p:nvSpPr>
        <p:spPr bwMode="auto">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DC18CE5F-6F83-41A5-9E8C-64BA47BADC97}" type="slidenum">
              <a:rPr lang="it-IT" smtClean="0"/>
              <a:pPr fontAlgn="base">
                <a:spcBef>
                  <a:spcPct val="0"/>
                </a:spcBef>
                <a:spcAft>
                  <a:spcPct val="0"/>
                </a:spcAft>
                <a:defRPr/>
              </a:pPr>
              <a:t>4</a:t>
            </a:fld>
            <a:endParaRPr lang="it-IT"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40</a:t>
            </a:fld>
            <a:endParaRPr lang="it-IT"/>
          </a:p>
        </p:txBody>
      </p:sp>
    </p:spTree>
    <p:extLst>
      <p:ext uri="{BB962C8B-B14F-4D97-AF65-F5344CB8AC3E}">
        <p14:creationId xmlns:p14="http://schemas.microsoft.com/office/powerpoint/2010/main" xmlns="" val="8844665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601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42</a:t>
            </a:fld>
            <a:endParaRPr lang="it-IT"/>
          </a:p>
        </p:txBody>
      </p:sp>
    </p:spTree>
    <p:extLst>
      <p:ext uri="{BB962C8B-B14F-4D97-AF65-F5344CB8AC3E}">
        <p14:creationId xmlns:p14="http://schemas.microsoft.com/office/powerpoint/2010/main" xmlns="" val="7326218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43</a:t>
            </a:fld>
            <a:endParaRPr lang="it-IT"/>
          </a:p>
        </p:txBody>
      </p:sp>
    </p:spTree>
    <p:extLst>
      <p:ext uri="{BB962C8B-B14F-4D97-AF65-F5344CB8AC3E}">
        <p14:creationId xmlns:p14="http://schemas.microsoft.com/office/powerpoint/2010/main" xmlns="" val="10446056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44</a:t>
            </a:fld>
            <a:endParaRPr lang="it-IT"/>
          </a:p>
        </p:txBody>
      </p:sp>
    </p:spTree>
    <p:extLst>
      <p:ext uri="{BB962C8B-B14F-4D97-AF65-F5344CB8AC3E}">
        <p14:creationId xmlns:p14="http://schemas.microsoft.com/office/powerpoint/2010/main" xmlns="" val="398067726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45</a:t>
            </a:fld>
            <a:endParaRPr lang="it-IT"/>
          </a:p>
        </p:txBody>
      </p:sp>
    </p:spTree>
    <p:extLst>
      <p:ext uri="{BB962C8B-B14F-4D97-AF65-F5344CB8AC3E}">
        <p14:creationId xmlns:p14="http://schemas.microsoft.com/office/powerpoint/2010/main" xmlns="" val="14288736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46</a:t>
            </a:fld>
            <a:endParaRPr lang="it-IT"/>
          </a:p>
        </p:txBody>
      </p:sp>
    </p:spTree>
    <p:extLst>
      <p:ext uri="{BB962C8B-B14F-4D97-AF65-F5344CB8AC3E}">
        <p14:creationId xmlns:p14="http://schemas.microsoft.com/office/powerpoint/2010/main" xmlns="" val="666843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47</a:t>
            </a:fld>
            <a:endParaRPr lang="it-IT"/>
          </a:p>
        </p:txBody>
      </p:sp>
    </p:spTree>
    <p:extLst>
      <p:ext uri="{BB962C8B-B14F-4D97-AF65-F5344CB8AC3E}">
        <p14:creationId xmlns:p14="http://schemas.microsoft.com/office/powerpoint/2010/main" xmlns="" val="147594493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48</a:t>
            </a:fld>
            <a:endParaRPr lang="it-IT"/>
          </a:p>
        </p:txBody>
      </p:sp>
    </p:spTree>
    <p:extLst>
      <p:ext uri="{BB962C8B-B14F-4D97-AF65-F5344CB8AC3E}">
        <p14:creationId xmlns:p14="http://schemas.microsoft.com/office/powerpoint/2010/main" xmlns="" val="11955611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7043"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5</a:t>
            </a:fld>
            <a:endParaRPr lang="it-IT"/>
          </a:p>
        </p:txBody>
      </p:sp>
    </p:spTree>
    <p:extLst>
      <p:ext uri="{BB962C8B-B14F-4D97-AF65-F5344CB8AC3E}">
        <p14:creationId xmlns:p14="http://schemas.microsoft.com/office/powerpoint/2010/main" xmlns="" val="94545055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8067"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51</a:t>
            </a:fld>
            <a:endParaRPr lang="it-IT"/>
          </a:p>
        </p:txBody>
      </p:sp>
    </p:spTree>
    <p:extLst>
      <p:ext uri="{BB962C8B-B14F-4D97-AF65-F5344CB8AC3E}">
        <p14:creationId xmlns:p14="http://schemas.microsoft.com/office/powerpoint/2010/main" xmlns="" val="81696152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52</a:t>
            </a:fld>
            <a:endParaRPr lang="it-IT"/>
          </a:p>
        </p:txBody>
      </p:sp>
    </p:spTree>
    <p:extLst>
      <p:ext uri="{BB962C8B-B14F-4D97-AF65-F5344CB8AC3E}">
        <p14:creationId xmlns:p14="http://schemas.microsoft.com/office/powerpoint/2010/main" xmlns="" val="28299020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53</a:t>
            </a:fld>
            <a:endParaRPr lang="it-IT"/>
          </a:p>
        </p:txBody>
      </p:sp>
    </p:spTree>
    <p:extLst>
      <p:ext uri="{BB962C8B-B14F-4D97-AF65-F5344CB8AC3E}">
        <p14:creationId xmlns:p14="http://schemas.microsoft.com/office/powerpoint/2010/main" xmlns="" val="37260126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89091" name="Segnaposto note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it-IT" smtClean="0"/>
          </a:p>
        </p:txBody>
      </p:sp>
      <p:sp>
        <p:nvSpPr>
          <p:cNvPr id="4" name="Segnaposto numero diapositiva 3"/>
          <p:cNvSpPr>
            <a:spLocks noGrp="1"/>
          </p:cNvSpPr>
          <p:nvPr>
            <p:ph type="sldNum" sz="quarter" idx="5"/>
          </p:nvPr>
        </p:nvSpPr>
        <p:spPr/>
        <p:txBody>
          <a:bodyPr/>
          <a:lstStyle/>
          <a:p>
            <a:pPr>
              <a:defRPr/>
            </a:pPr>
            <a:fld id="{8EF4001E-76D5-4ED5-8E51-C08B58D539BA}" type="slidenum">
              <a:rPr lang="it-IT" smtClean="0"/>
              <a:pPr>
                <a:defRPr/>
              </a:pPr>
              <a:t>54</a:t>
            </a:fld>
            <a:endParaRPr lang="it-I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6</a:t>
            </a:fld>
            <a:endParaRPr lang="it-IT"/>
          </a:p>
        </p:txBody>
      </p:sp>
    </p:spTree>
    <p:extLst>
      <p:ext uri="{BB962C8B-B14F-4D97-AF65-F5344CB8AC3E}">
        <p14:creationId xmlns:p14="http://schemas.microsoft.com/office/powerpoint/2010/main" xmlns="" val="7395177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pPr>
              <a:defRPr/>
            </a:pPr>
            <a:fld id="{BF31EF64-84C0-42F6-AC7C-4706FCCA40A6}" type="slidenum">
              <a:rPr lang="it-IT" smtClean="0"/>
              <a:pPr>
                <a:defRPr/>
              </a:pPr>
              <a:t>7</a:t>
            </a:fld>
            <a:endParaRPr lang="it-IT"/>
          </a:p>
        </p:txBody>
      </p:sp>
    </p:spTree>
    <p:extLst>
      <p:ext uri="{BB962C8B-B14F-4D97-AF65-F5344CB8AC3E}">
        <p14:creationId xmlns:p14="http://schemas.microsoft.com/office/powerpoint/2010/main" xmlns="" val="33064920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bwMode="auto">
          <a:xfrm>
            <a:off x="1154113" y="693738"/>
            <a:ext cx="4551362" cy="3413125"/>
          </a:xfr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4515"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65539" name="Rectangle 3"/>
          <p:cNvSpPr>
            <a:spLocks noGrp="1" noChangeArrowheads="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it-IT"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3CAC880F-21A0-4A49-96CE-F9CE804A204C}" type="datetimeFigureOut">
              <a:rPr lang="it-IT" smtClean="0"/>
              <a:pPr/>
              <a:t>29/11/2012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32751267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CAC880F-21A0-4A49-96CE-F9CE804A204C}" type="datetimeFigureOut">
              <a:rPr lang="it-IT" smtClean="0"/>
              <a:pPr/>
              <a:t>29/11/2012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29427115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CAC880F-21A0-4A49-96CE-F9CE804A204C}" type="datetimeFigureOut">
              <a:rPr lang="it-IT" smtClean="0"/>
              <a:pPr/>
              <a:t>29/11/2012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2933201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olo, testo e contenuto">
    <p:spTree>
      <p:nvGrpSpPr>
        <p:cNvPr id="1" name=""/>
        <p:cNvGrpSpPr/>
        <p:nvPr/>
      </p:nvGrpSpPr>
      <p:grpSpPr>
        <a:xfrm>
          <a:off x="0" y="0"/>
          <a:ext cx="0" cy="0"/>
          <a:chOff x="0" y="0"/>
          <a:chExt cx="0" cy="0"/>
        </a:xfrm>
      </p:grpSpPr>
      <p:sp>
        <p:nvSpPr>
          <p:cNvPr id="2" name="Titolo 1"/>
          <p:cNvSpPr>
            <a:spLocks noGrp="1"/>
          </p:cNvSpPr>
          <p:nvPr>
            <p:ph type="title"/>
          </p:nvPr>
        </p:nvSpPr>
        <p:spPr>
          <a:xfrm>
            <a:off x="250582" y="0"/>
            <a:ext cx="8641373" cy="1143000"/>
          </a:xfrm>
          <a:prstGeom prst="rect">
            <a:avLst/>
          </a:prstGeom>
        </p:spPr>
        <p:txBody>
          <a:bodyPr/>
          <a:lstStyle/>
          <a:p>
            <a:r>
              <a:rPr lang="it-IT" smtClean="0"/>
              <a:t>Fare clic per modificare lo stile del titolo</a:t>
            </a:r>
            <a:endParaRPr lang="it-IT"/>
          </a:p>
        </p:txBody>
      </p:sp>
      <p:sp>
        <p:nvSpPr>
          <p:cNvPr id="3" name="Segnaposto testo 2"/>
          <p:cNvSpPr>
            <a:spLocks noGrp="1"/>
          </p:cNvSpPr>
          <p:nvPr>
            <p:ph type="body" sz="half" idx="1"/>
          </p:nvPr>
        </p:nvSpPr>
        <p:spPr>
          <a:xfrm>
            <a:off x="914400" y="1524000"/>
            <a:ext cx="3622431" cy="46736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77508" y="1524000"/>
            <a:ext cx="3622431" cy="46736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Rectangle 12"/>
          <p:cNvSpPr>
            <a:spLocks noGrp="1" noChangeArrowheads="1"/>
          </p:cNvSpPr>
          <p:nvPr>
            <p:ph type="sldNum" sz="quarter" idx="10"/>
          </p:nvPr>
        </p:nvSpPr>
        <p:spPr/>
        <p:txBody>
          <a:bodyPr/>
          <a:lstStyle>
            <a:lvl1pPr>
              <a:defRPr/>
            </a:lvl1pPr>
          </a:lstStyle>
          <a:p>
            <a:pPr>
              <a:defRPr/>
            </a:pPr>
            <a:fld id="{9D561AE1-64BF-43BD-9E5D-86EB7771FAE6}" type="slidenum">
              <a:rPr lang="it-IT"/>
              <a:pPr>
                <a:defRPr/>
              </a:pPr>
              <a:t>‹N›</a:t>
            </a:fld>
            <a:endParaRPr lang="it-IT"/>
          </a:p>
        </p:txBody>
      </p:sp>
    </p:spTree>
    <p:extLst>
      <p:ext uri="{BB962C8B-B14F-4D97-AF65-F5344CB8AC3E}">
        <p14:creationId xmlns:p14="http://schemas.microsoft.com/office/powerpoint/2010/main" xmlns="" val="4066485815"/>
      </p:ext>
    </p:extLst>
  </p:cSld>
  <p:clrMapOvr>
    <a:masterClrMapping/>
  </p:clrMapOvr>
  <p:transition spd="slow">
    <p:pull dir="lu"/>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hart">
  <p:cSld name="Titolo, testo e grafico">
    <p:spTree>
      <p:nvGrpSpPr>
        <p:cNvPr id="1" name=""/>
        <p:cNvGrpSpPr/>
        <p:nvPr/>
      </p:nvGrpSpPr>
      <p:grpSpPr>
        <a:xfrm>
          <a:off x="0" y="0"/>
          <a:ext cx="0" cy="0"/>
          <a:chOff x="0" y="0"/>
          <a:chExt cx="0" cy="0"/>
        </a:xfrm>
      </p:grpSpPr>
      <p:sp>
        <p:nvSpPr>
          <p:cNvPr id="2" name="Titolo 1"/>
          <p:cNvSpPr>
            <a:spLocks noGrp="1"/>
          </p:cNvSpPr>
          <p:nvPr>
            <p:ph type="title"/>
          </p:nvPr>
        </p:nvSpPr>
        <p:spPr>
          <a:xfrm>
            <a:off x="250582" y="0"/>
            <a:ext cx="8641373" cy="1143000"/>
          </a:xfrm>
          <a:prstGeom prst="rect">
            <a:avLst/>
          </a:prstGeom>
        </p:spPr>
        <p:txBody>
          <a:bodyPr/>
          <a:lstStyle/>
          <a:p>
            <a:r>
              <a:rPr lang="it-IT" smtClean="0"/>
              <a:t>Fare clic per modificare lo stile del titolo</a:t>
            </a:r>
            <a:endParaRPr lang="it-IT"/>
          </a:p>
        </p:txBody>
      </p:sp>
      <p:sp>
        <p:nvSpPr>
          <p:cNvPr id="3" name="Segnaposto testo 2"/>
          <p:cNvSpPr>
            <a:spLocks noGrp="1"/>
          </p:cNvSpPr>
          <p:nvPr>
            <p:ph type="body" sz="half" idx="1"/>
          </p:nvPr>
        </p:nvSpPr>
        <p:spPr>
          <a:xfrm>
            <a:off x="914400" y="1524000"/>
            <a:ext cx="3622431" cy="46736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grafico 3"/>
          <p:cNvSpPr>
            <a:spLocks noGrp="1"/>
          </p:cNvSpPr>
          <p:nvPr>
            <p:ph type="chart" sz="half" idx="2"/>
          </p:nvPr>
        </p:nvSpPr>
        <p:spPr>
          <a:xfrm>
            <a:off x="4677508" y="1524000"/>
            <a:ext cx="3622431" cy="4673600"/>
          </a:xfrm>
        </p:spPr>
        <p:txBody>
          <a:bodyPr rtlCol="0">
            <a:normAutofit/>
          </a:bodyPr>
          <a:lstStyle/>
          <a:p>
            <a:pPr lvl="0"/>
            <a:endParaRPr lang="it-IT" noProof="0" smtClean="0"/>
          </a:p>
        </p:txBody>
      </p:sp>
      <p:sp>
        <p:nvSpPr>
          <p:cNvPr id="5" name="Rectangle 12"/>
          <p:cNvSpPr>
            <a:spLocks noGrp="1" noChangeArrowheads="1"/>
          </p:cNvSpPr>
          <p:nvPr>
            <p:ph type="sldNum" sz="quarter" idx="10"/>
          </p:nvPr>
        </p:nvSpPr>
        <p:spPr/>
        <p:txBody>
          <a:bodyPr/>
          <a:lstStyle>
            <a:lvl1pPr>
              <a:defRPr/>
            </a:lvl1pPr>
          </a:lstStyle>
          <a:p>
            <a:pPr>
              <a:defRPr/>
            </a:pPr>
            <a:fld id="{4500D75A-2178-4465-846E-C5DC287B1EF8}" type="slidenum">
              <a:rPr lang="it-IT"/>
              <a:pPr>
                <a:defRPr/>
              </a:pPr>
              <a:t>‹N›</a:t>
            </a:fld>
            <a:endParaRPr lang="it-IT"/>
          </a:p>
        </p:txBody>
      </p:sp>
    </p:spTree>
    <p:extLst>
      <p:ext uri="{BB962C8B-B14F-4D97-AF65-F5344CB8AC3E}">
        <p14:creationId xmlns:p14="http://schemas.microsoft.com/office/powerpoint/2010/main" xmlns="" val="3892521198"/>
      </p:ext>
    </p:extLst>
  </p:cSld>
  <p:clrMapOvr>
    <a:masterClrMapping/>
  </p:clrMapOvr>
  <p:transition spd="slow">
    <p:pull dir="l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6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CAC880F-21A0-4A49-96CE-F9CE804A204C}" type="datetimeFigureOut">
              <a:rPr lang="it-IT" smtClean="0"/>
              <a:pPr/>
              <a:t>29/11/2012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60123490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7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8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Vuota">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bwMode="auto">
          <a:xfrm>
            <a:off x="2771775" y="-90488"/>
            <a:ext cx="6048375" cy="1143001"/>
          </a:xfrm>
          <a:prstGeom prst="rect">
            <a:avLst/>
          </a:prstGeom>
          <a:noFill/>
          <a:ln w="9525">
            <a:noFill/>
            <a:miter lim="800000"/>
            <a:headEnd/>
            <a:tailEnd/>
          </a:ln>
        </p:spPr>
        <p:txBody>
          <a:bodyPr/>
          <a:lstStyle/>
          <a:p>
            <a:pPr lvl="0"/>
            <a:r>
              <a:rPr lang="it-IT" smtClean="0"/>
              <a:t>titolo</a:t>
            </a:r>
          </a:p>
        </p:txBody>
      </p:sp>
      <p:sp>
        <p:nvSpPr>
          <p:cNvPr id="3" name="Segnaposto data 3"/>
          <p:cNvSpPr>
            <a:spLocks noGrp="1"/>
          </p:cNvSpPr>
          <p:nvPr>
            <p:ph type="dt" sz="half" idx="10"/>
          </p:nvPr>
        </p:nvSpPr>
        <p:spPr/>
        <p:txBody>
          <a:bodyPr/>
          <a:lstStyle>
            <a:lvl1pPr>
              <a:defRPr/>
            </a:lvl1pPr>
          </a:lstStyle>
          <a:p>
            <a:pPr>
              <a:defRPr/>
            </a:pPr>
            <a:fld id="{9CEFDC10-9C35-43B5-ABC0-02BBB1EAC878}" type="datetime1">
              <a:rPr lang="it-IT"/>
              <a:pPr>
                <a:defRPr/>
              </a:pPr>
              <a:t>29/11/2012</a:t>
            </a:fld>
            <a:endParaRPr lang="it-IT"/>
          </a:p>
        </p:txBody>
      </p:sp>
      <p:sp>
        <p:nvSpPr>
          <p:cNvPr id="4"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E81A1B90-14A3-4094-A88A-7FC96147EFB6}" type="slidenum">
              <a:rPr lang="it-IT"/>
              <a:pPr>
                <a:defRPr/>
              </a:pPr>
              <a:t>‹N›</a:t>
            </a:fld>
            <a:endParaRPr lang="it-IT"/>
          </a:p>
        </p:txBody>
      </p:sp>
    </p:spTree>
    <p:extLst>
      <p:ext uri="{BB962C8B-B14F-4D97-AF65-F5344CB8AC3E}">
        <p14:creationId xmlns:p14="http://schemas.microsoft.com/office/powerpoint/2010/main" xmlns="" val="20463800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9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1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2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3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4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5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3CAC880F-21A0-4A49-96CE-F9CE804A204C}" type="datetimeFigureOut">
              <a:rPr lang="it-IT" smtClean="0"/>
              <a:pPr/>
              <a:t>29/11/2012</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36744116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6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7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8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9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0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1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22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3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4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5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3CAC880F-21A0-4A49-96CE-F9CE804A204C}" type="datetimeFigureOut">
              <a:rPr lang="it-IT" smtClean="0"/>
              <a:pPr/>
              <a:t>29/11/2012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120892410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6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7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28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pPr>
              <a:defRPr/>
            </a:pPr>
            <a:fld id="{64AEFC77-D690-496A-A8C6-1E64FE2B1757}" type="datetime1">
              <a:rPr lang="it-IT"/>
              <a:pPr>
                <a:defRPr/>
              </a:pPr>
              <a:t>29/11/2012</a:t>
            </a:fld>
            <a:endParaRPr lang="it-IT"/>
          </a:p>
        </p:txBody>
      </p:sp>
      <p:sp>
        <p:nvSpPr>
          <p:cNvPr id="5" name="Segnaposto piè di pagina 4"/>
          <p:cNvSpPr>
            <a:spLocks noGrp="1"/>
          </p:cNvSpPr>
          <p:nvPr>
            <p:ph type="ftr" sz="quarter" idx="11"/>
          </p:nvPr>
        </p:nvSpPr>
        <p:spPr/>
        <p:txBody>
          <a:bodyPr/>
          <a:lstStyle>
            <a:lvl1pPr>
              <a:defRPr/>
            </a:lvl1pPr>
          </a:lstStyle>
          <a:p>
            <a:pPr>
              <a:defRPr/>
            </a:pPr>
            <a:endParaRPr lang="it-IT"/>
          </a:p>
        </p:txBody>
      </p:sp>
      <p:sp>
        <p:nvSpPr>
          <p:cNvPr id="6" name="Segnaposto numero diapositiva 5"/>
          <p:cNvSpPr>
            <a:spLocks noGrp="1"/>
          </p:cNvSpPr>
          <p:nvPr>
            <p:ph type="sldNum" sz="quarter" idx="12"/>
          </p:nvPr>
        </p:nvSpPr>
        <p:spPr/>
        <p:txBody>
          <a:bodyPr/>
          <a:lstStyle>
            <a:lvl1pPr>
              <a:defRPr/>
            </a:lvl1pPr>
          </a:lstStyle>
          <a:p>
            <a:pPr>
              <a:defRPr/>
            </a:pPr>
            <a:fld id="{64496EE8-6935-4063-8BFB-3CFCA0B80087}" type="slidenum">
              <a:rPr lang="it-IT"/>
              <a:pPr>
                <a:defRPr/>
              </a:pPr>
              <a:t>‹N›</a:t>
            </a:fld>
            <a:endParaRPr lang="it-IT"/>
          </a:p>
        </p:txBody>
      </p:sp>
    </p:spTree>
    <p:extLst>
      <p:ext uri="{BB962C8B-B14F-4D97-AF65-F5344CB8AC3E}">
        <p14:creationId xmlns:p14="http://schemas.microsoft.com/office/powerpoint/2010/main" xmlns="" val="3036523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3CAC880F-21A0-4A49-96CE-F9CE804A204C}" type="datetimeFigureOut">
              <a:rPr lang="it-IT" smtClean="0"/>
              <a:pPr/>
              <a:t>29/11/2012</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4290407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3CAC880F-21A0-4A49-96CE-F9CE804A204C}" type="datetimeFigureOut">
              <a:rPr lang="it-IT" smtClean="0"/>
              <a:pPr/>
              <a:t>29/11/2012</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10816911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3CAC880F-21A0-4A49-96CE-F9CE804A204C}" type="datetimeFigureOut">
              <a:rPr lang="it-IT" smtClean="0"/>
              <a:pPr/>
              <a:t>29/11/2012</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18131905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3CAC880F-21A0-4A49-96CE-F9CE804A204C}" type="datetimeFigureOut">
              <a:rPr lang="it-IT" smtClean="0"/>
              <a:pPr/>
              <a:t>29/11/2012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5577703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3CAC880F-21A0-4A49-96CE-F9CE804A204C}" type="datetimeFigureOut">
              <a:rPr lang="it-IT" smtClean="0"/>
              <a:pPr/>
              <a:t>29/11/2012</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3702212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AC880F-21A0-4A49-96CE-F9CE804A204C}" type="datetimeFigureOut">
              <a:rPr lang="it-IT" smtClean="0"/>
              <a:pPr/>
              <a:t>29/11/2012</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D28FEA-010A-4DB8-81C4-3030ABD57A0D}" type="slidenum">
              <a:rPr lang="it-IT" smtClean="0"/>
              <a:pPr/>
              <a:t>‹N›</a:t>
            </a:fld>
            <a:endParaRPr lang="it-IT"/>
          </a:p>
        </p:txBody>
      </p:sp>
    </p:spTree>
    <p:extLst>
      <p:ext uri="{BB962C8B-B14F-4D97-AF65-F5344CB8AC3E}">
        <p14:creationId xmlns:p14="http://schemas.microsoft.com/office/powerpoint/2010/main" xmlns="" val="41951637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a.russo@tupponi-demarinis,it"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mailto:russo@commercioestero.net"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26.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0" Type="http://schemas.openxmlformats.org/officeDocument/2006/relationships/image" Target="../media/image21.png"/><Relationship Id="rId4" Type="http://schemas.openxmlformats.org/officeDocument/2006/relationships/image" Target="../media/image15.png"/><Relationship Id="rId9" Type="http://schemas.openxmlformats.org/officeDocument/2006/relationships/image" Target="../media/image20.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7.xml"/></Relationships>
</file>

<file path=ppt/slides/_rels/slide3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6.xml"/><Relationship Id="rId1" Type="http://schemas.openxmlformats.org/officeDocument/2006/relationships/slideLayout" Target="../slideLayouts/slideLayout28.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2.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43.xml"/><Relationship Id="rId1" Type="http://schemas.openxmlformats.org/officeDocument/2006/relationships/slideLayout" Target="../slideLayouts/slideLayout3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5.xml"/></Relationships>
</file>

<file path=ppt/slides/_rels/slide4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6.xml"/><Relationship Id="rId1" Type="http://schemas.openxmlformats.org/officeDocument/2006/relationships/slideLayout" Target="../slideLayouts/slideLayout36.xml"/></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7.xml"/><Relationship Id="rId1" Type="http://schemas.openxmlformats.org/officeDocument/2006/relationships/slideLayout" Target="../slideLayouts/slideLayout37.xml"/><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8.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1.xml"/><Relationship Id="rId1" Type="http://schemas.openxmlformats.org/officeDocument/2006/relationships/slideLayout" Target="../slideLayouts/slideLayout39.xml"/><Relationship Id="rId5" Type="http://schemas.openxmlformats.org/officeDocument/2006/relationships/image" Target="../media/image42.png"/><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0.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3"/>
          <p:cNvSpPr txBox="1">
            <a:spLocks noChangeArrowheads="1"/>
          </p:cNvSpPr>
          <p:nvPr/>
        </p:nvSpPr>
        <p:spPr bwMode="auto">
          <a:xfrm>
            <a:off x="1008063" y="1628800"/>
            <a:ext cx="7127875"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marL="1857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sz="5400" dirty="0">
                <a:latin typeface="Copperplate Gothic Bold" pitchFamily="34" charset="0"/>
              </a:rPr>
              <a:t>Marketing internazionale</a:t>
            </a:r>
          </a:p>
        </p:txBody>
      </p:sp>
      <p:sp>
        <p:nvSpPr>
          <p:cNvPr id="5123" name="Text Box 5"/>
          <p:cNvSpPr txBox="1">
            <a:spLocks noChangeArrowheads="1"/>
          </p:cNvSpPr>
          <p:nvPr/>
        </p:nvSpPr>
        <p:spPr bwMode="auto">
          <a:xfrm>
            <a:off x="323528" y="4653136"/>
            <a:ext cx="5957888" cy="196977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marL="185738"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sz="2000" b="1" dirty="0" smtClean="0">
                <a:latin typeface="Calibri" pitchFamily="34" charset="0"/>
              </a:rPr>
              <a:t>Avv. Alessandro Russo</a:t>
            </a:r>
          </a:p>
          <a:p>
            <a:pPr eaLnBrk="1" hangingPunct="1"/>
            <a:r>
              <a:rPr lang="it-IT" sz="2000" b="1" dirty="0" smtClean="0">
                <a:latin typeface="Calibri" pitchFamily="34" charset="0"/>
              </a:rPr>
              <a:t>Studio </a:t>
            </a:r>
            <a:r>
              <a:rPr lang="it-IT" sz="2000" b="1" dirty="0" err="1" smtClean="0">
                <a:latin typeface="Calibri" pitchFamily="34" charset="0"/>
              </a:rPr>
              <a:t>Ass</a:t>
            </a:r>
            <a:r>
              <a:rPr lang="it-IT" sz="2000" b="1" dirty="0" smtClean="0">
                <a:latin typeface="Calibri" pitchFamily="34" charset="0"/>
              </a:rPr>
              <a:t>. Tupponi, De Marinis &amp; Partners</a:t>
            </a:r>
          </a:p>
          <a:p>
            <a:pPr eaLnBrk="1" hangingPunct="1"/>
            <a:r>
              <a:rPr lang="it-IT" sz="2000" b="1" dirty="0" smtClean="0">
                <a:latin typeface="Calibri" pitchFamily="34" charset="0"/>
              </a:rPr>
              <a:t> </a:t>
            </a:r>
            <a:r>
              <a:rPr lang="it-IT" sz="2000" b="1" dirty="0" err="1" smtClean="0">
                <a:latin typeface="Calibri" pitchFamily="34" charset="0"/>
              </a:rPr>
              <a:t>Commercioestero</a:t>
            </a:r>
            <a:r>
              <a:rPr lang="it-IT" sz="2000" b="1" dirty="0" smtClean="0">
                <a:latin typeface="Calibri" pitchFamily="34" charset="0"/>
              </a:rPr>
              <a:t> Network</a:t>
            </a:r>
          </a:p>
          <a:p>
            <a:pPr eaLnBrk="1" hangingPunct="1"/>
            <a:endParaRPr lang="it-IT" sz="1400" dirty="0" smtClean="0">
              <a:latin typeface="Calibri" pitchFamily="34" charset="0"/>
              <a:hlinkClick r:id="rId3"/>
            </a:endParaRPr>
          </a:p>
          <a:p>
            <a:pPr eaLnBrk="1" hangingPunct="1"/>
            <a:r>
              <a:rPr lang="it-IT" sz="1400" dirty="0" err="1" smtClean="0">
                <a:latin typeface="Calibri" pitchFamily="34" charset="0"/>
                <a:hlinkClick r:id="rId3"/>
              </a:rPr>
              <a:t>a.russo@tupponi-demarinis,it</a:t>
            </a:r>
            <a:endParaRPr lang="it-IT" sz="1400" dirty="0" smtClean="0">
              <a:latin typeface="Calibri" pitchFamily="34" charset="0"/>
            </a:endParaRPr>
          </a:p>
          <a:p>
            <a:pPr eaLnBrk="1" hangingPunct="1"/>
            <a:r>
              <a:rPr lang="it-IT" sz="1400" dirty="0" smtClean="0">
                <a:latin typeface="Calibri" pitchFamily="34" charset="0"/>
                <a:hlinkClick r:id="rId4"/>
              </a:rPr>
              <a:t>russo@commercioestero.net</a:t>
            </a:r>
            <a:endParaRPr lang="it-IT" sz="1400" dirty="0" smtClean="0">
              <a:latin typeface="Calibri" pitchFamily="34" charset="0"/>
            </a:endParaRPr>
          </a:p>
          <a:p>
            <a:pPr eaLnBrk="1" hangingPunct="1"/>
            <a:endParaRPr lang="it-IT" sz="2000" dirty="0">
              <a:latin typeface="Calibri" pitchFamily="34" charset="0"/>
            </a:endParaRPr>
          </a:p>
        </p:txBody>
      </p:sp>
    </p:spTree>
    <p:extLst>
      <p:ext uri="{BB962C8B-B14F-4D97-AF65-F5344CB8AC3E}">
        <p14:creationId xmlns:p14="http://schemas.microsoft.com/office/powerpoint/2010/main" xmlns="" val="32614541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808754F5-F645-43E4-8B45-627BFAEF6B3D}" type="slidenum">
              <a:rPr lang="it-IT" smtClean="0"/>
              <a:pPr>
                <a:defRPr/>
              </a:pPr>
              <a:t>10</a:t>
            </a:fld>
            <a:endParaRPr lang="it-IT" smtClean="0"/>
          </a:p>
        </p:txBody>
      </p:sp>
      <p:pic>
        <p:nvPicPr>
          <p:cNvPr id="14339" name="Picture 2" descr="C:\Users\Carpediem\Desktop\corso CUOA\corso mktg intern\immagini libro\2\6.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827088" y="1785938"/>
            <a:ext cx="7245350" cy="42148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4340" name="Titolo 5"/>
          <p:cNvSpPr>
            <a:spLocks noGrp="1"/>
          </p:cNvSpPr>
          <p:nvPr>
            <p:ph type="title"/>
          </p:nvPr>
        </p:nvSpPr>
        <p:spPr bwMode="auto">
          <a:xfrm>
            <a:off x="1214438" y="454025"/>
            <a:ext cx="7286625" cy="7858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it-IT" sz="2400" smtClean="0">
                <a:latin typeface="Copperplate Gothic Bold" pitchFamily="34" charset="0"/>
              </a:rPr>
              <a:t>I Vantaggi Della Segmentazione</a:t>
            </a:r>
          </a:p>
        </p:txBody>
      </p:sp>
    </p:spTree>
    <p:extLst>
      <p:ext uri="{BB962C8B-B14F-4D97-AF65-F5344CB8AC3E}">
        <p14:creationId xmlns:p14="http://schemas.microsoft.com/office/powerpoint/2010/main" xmlns="" val="920708090"/>
      </p:ext>
    </p:extLst>
  </p:cSld>
  <p:clrMapOvr>
    <a:masterClrMapping/>
  </p:clrMapOvr>
  <p:transition advClick="0" advTm="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olo 5"/>
          <p:cNvSpPr>
            <a:spLocks noGrp="1"/>
          </p:cNvSpPr>
          <p:nvPr>
            <p:ph type="title"/>
          </p:nvPr>
        </p:nvSpPr>
        <p:spPr bwMode="auto">
          <a:xfrm>
            <a:off x="1214438" y="454025"/>
            <a:ext cx="7286625" cy="7858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it-IT" sz="2400" smtClean="0">
                <a:latin typeface="Copperplate Gothic Bold" pitchFamily="34" charset="0"/>
              </a:rPr>
              <a:t>Criteri Di Segmentazione</a:t>
            </a:r>
            <a:endParaRPr lang="it-IT" sz="2400" smtClean="0"/>
          </a:p>
        </p:txBody>
      </p:sp>
      <p:sp>
        <p:nvSpPr>
          <p:cNvPr id="6148" name="Segnaposto numero diapositiva 6"/>
          <p:cNvSpPr>
            <a:spLocks noGrp="1"/>
          </p:cNvSpPr>
          <p:nvPr>
            <p:ph type="sldNum" sz="quarter" idx="12"/>
          </p:nvPr>
        </p:nvSpPr>
        <p:spPr/>
        <p:txBody>
          <a:bodyPr/>
          <a:lstStyle/>
          <a:p>
            <a:pPr>
              <a:defRPr/>
            </a:pPr>
            <a:fld id="{1825FFE6-0604-4BBE-9581-A3F03B2149B7}" type="slidenum">
              <a:rPr lang="it-IT" smtClean="0"/>
              <a:pPr>
                <a:defRPr/>
              </a:pPr>
              <a:t>11</a:t>
            </a:fld>
            <a:endParaRPr lang="it-IT" smtClean="0"/>
          </a:p>
        </p:txBody>
      </p:sp>
      <p:pic>
        <p:nvPicPr>
          <p:cNvPr id="15364" name="Picture 2" descr="C:\Users\Carpediem\Desktop\corso CUOA\corso mktg intern\immagini libro\2\8.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227138" y="1857375"/>
            <a:ext cx="6630987" cy="4143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079440786"/>
      </p:ext>
    </p:extLst>
  </p:cSld>
  <p:clrMapOvr>
    <a:masterClrMapping/>
  </p:clrMapOvr>
  <p:transition advClick="0" advTm="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Grp="1" noChangeArrowheads="1"/>
          </p:cNvSpPr>
          <p:nvPr>
            <p:ph type="body" idx="1"/>
          </p:nvPr>
        </p:nvSpPr>
        <p:spPr>
          <a:xfrm>
            <a:off x="357188" y="1517650"/>
            <a:ext cx="7918450" cy="4575175"/>
          </a:xfrm>
        </p:spPr>
        <p:txBody>
          <a:bodyPr lIns="90488" tIns="44450" rIns="90488" bIns="44450" rtlCol="0">
            <a:normAutofit fontScale="70000" lnSpcReduction="20000"/>
          </a:bodyPr>
          <a:lstStyle/>
          <a:p>
            <a:pPr algn="just" eaLnBrk="1" fontAlgn="auto" hangingPunct="1">
              <a:spcBef>
                <a:spcPts val="200"/>
              </a:spcBef>
              <a:spcAft>
                <a:spcPts val="0"/>
              </a:spcAft>
              <a:buFont typeface="Arial" pitchFamily="34" charset="0"/>
              <a:buNone/>
              <a:defRPr/>
            </a:pPr>
            <a:r>
              <a:rPr lang="it-IT" dirty="0" smtClean="0"/>
              <a:t>I criteri più utilizzati di segmentazione sono i seguenti:</a:t>
            </a:r>
          </a:p>
          <a:p>
            <a:pPr marL="273050" indent="-273050" algn="just" eaLnBrk="1" fontAlgn="auto" hangingPunct="1">
              <a:spcBef>
                <a:spcPts val="200"/>
              </a:spcBef>
              <a:spcAft>
                <a:spcPts val="0"/>
              </a:spcAft>
              <a:buFont typeface="Wingdings" pitchFamily="2" charset="2"/>
              <a:buChar char="Ø"/>
              <a:defRPr/>
            </a:pPr>
            <a:endParaRPr lang="it-IT" dirty="0" smtClean="0"/>
          </a:p>
          <a:p>
            <a:pPr marL="273050" indent="-273050" algn="just" eaLnBrk="1" fontAlgn="auto" hangingPunct="1">
              <a:lnSpc>
                <a:spcPct val="110000"/>
              </a:lnSpc>
              <a:spcBef>
                <a:spcPts val="300"/>
              </a:spcBef>
              <a:spcAft>
                <a:spcPts val="0"/>
              </a:spcAft>
              <a:buFont typeface="Wingdings" pitchFamily="2" charset="2"/>
              <a:buChar char="Ø"/>
              <a:defRPr/>
            </a:pPr>
            <a:r>
              <a:rPr lang="it-IT" b="1" dirty="0" smtClean="0"/>
              <a:t>Prodotto</a:t>
            </a:r>
            <a:r>
              <a:rPr lang="it-IT" dirty="0" smtClean="0"/>
              <a:t> (caratteristiche fisiche, performance, tipo di canale...)</a:t>
            </a:r>
          </a:p>
          <a:p>
            <a:pPr marL="273050" indent="-273050" algn="just" eaLnBrk="1" fontAlgn="auto" hangingPunct="1">
              <a:lnSpc>
                <a:spcPct val="110000"/>
              </a:lnSpc>
              <a:spcBef>
                <a:spcPts val="300"/>
              </a:spcBef>
              <a:spcAft>
                <a:spcPts val="0"/>
              </a:spcAft>
              <a:buFont typeface="Wingdings" pitchFamily="2" charset="2"/>
              <a:buChar char="Ø"/>
              <a:defRPr/>
            </a:pPr>
            <a:r>
              <a:rPr lang="it-IT" b="1" dirty="0" smtClean="0"/>
              <a:t>Comportamento d’acquisto </a:t>
            </a:r>
            <a:r>
              <a:rPr lang="it-IT" dirty="0" smtClean="0"/>
              <a:t>(modi d’uso, motivazioni socio economiche, tasso d’utilizzo, applicazioni industriali, …)</a:t>
            </a:r>
          </a:p>
          <a:p>
            <a:pPr marL="273050" indent="-273050" algn="just" eaLnBrk="1" fontAlgn="auto" hangingPunct="1">
              <a:lnSpc>
                <a:spcPct val="110000"/>
              </a:lnSpc>
              <a:spcBef>
                <a:spcPts val="300"/>
              </a:spcBef>
              <a:spcAft>
                <a:spcPts val="0"/>
              </a:spcAft>
              <a:buFont typeface="Wingdings" pitchFamily="2" charset="2"/>
              <a:buChar char="Ø"/>
              <a:defRPr/>
            </a:pPr>
            <a:r>
              <a:rPr lang="it-IT" b="1" dirty="0" smtClean="0"/>
              <a:t>Geografica</a:t>
            </a:r>
            <a:r>
              <a:rPr lang="it-IT" dirty="0" smtClean="0"/>
              <a:t>: Continente, Area, Stato, clima </a:t>
            </a:r>
          </a:p>
          <a:p>
            <a:pPr marL="0" indent="0" algn="just" eaLnBrk="1" fontAlgn="auto" hangingPunct="1">
              <a:spcBef>
                <a:spcPts val="0"/>
              </a:spcBef>
              <a:spcAft>
                <a:spcPts val="0"/>
              </a:spcAft>
              <a:buFont typeface="Arial" pitchFamily="34" charset="0"/>
              <a:buNone/>
              <a:defRPr/>
            </a:pPr>
            <a:endParaRPr lang="it-IT" dirty="0" smtClean="0"/>
          </a:p>
          <a:p>
            <a:pPr marL="0" indent="0" algn="just" eaLnBrk="1" fontAlgn="auto" hangingPunct="1">
              <a:spcBef>
                <a:spcPts val="0"/>
              </a:spcBef>
              <a:spcAft>
                <a:spcPts val="0"/>
              </a:spcAft>
              <a:buFont typeface="Arial" pitchFamily="34" charset="0"/>
              <a:buNone/>
              <a:defRPr/>
            </a:pPr>
            <a:r>
              <a:rPr lang="it-IT" dirty="0" smtClean="0"/>
              <a:t>Per esempio nel Settore del trasporto aereo possono coesistere diversi tipi di segmentazione:</a:t>
            </a:r>
          </a:p>
          <a:p>
            <a:pPr marL="0" indent="0" algn="just" eaLnBrk="1" fontAlgn="auto" hangingPunct="1">
              <a:spcBef>
                <a:spcPts val="0"/>
              </a:spcBef>
              <a:spcAft>
                <a:spcPts val="0"/>
              </a:spcAft>
              <a:buFont typeface="Arial" pitchFamily="34" charset="0"/>
              <a:buNone/>
              <a:defRPr/>
            </a:pPr>
            <a:endParaRPr lang="it-IT" sz="900" dirty="0" smtClean="0"/>
          </a:p>
          <a:p>
            <a:pPr marL="273050" lvl="1" indent="-177800" algn="just" eaLnBrk="1" fontAlgn="auto" hangingPunct="1">
              <a:spcBef>
                <a:spcPts val="200"/>
              </a:spcBef>
              <a:spcAft>
                <a:spcPts val="0"/>
              </a:spcAft>
              <a:buFont typeface="Arial" pitchFamily="34" charset="0"/>
              <a:buChar char="•"/>
              <a:defRPr/>
            </a:pPr>
            <a:r>
              <a:rPr lang="it-IT" i="1" dirty="0" smtClean="0"/>
              <a:t>Cliente:	es. Passeggeri, Business, Cargo, …</a:t>
            </a:r>
          </a:p>
          <a:p>
            <a:pPr marL="273050" lvl="1" indent="-177800" algn="just" eaLnBrk="1" fontAlgn="auto" hangingPunct="1">
              <a:spcBef>
                <a:spcPts val="0"/>
              </a:spcBef>
              <a:spcAft>
                <a:spcPts val="0"/>
              </a:spcAft>
              <a:buFont typeface="Arial" pitchFamily="34" charset="0"/>
              <a:buChar char="•"/>
              <a:defRPr/>
            </a:pPr>
            <a:r>
              <a:rPr lang="it-IT" i="1" dirty="0" smtClean="0"/>
              <a:t>Geografica:	es. Lungo raggio, Corto raggio, ...</a:t>
            </a:r>
          </a:p>
          <a:p>
            <a:pPr marL="273050" lvl="1" indent="-177800" algn="just" eaLnBrk="1" fontAlgn="auto" hangingPunct="1">
              <a:spcBef>
                <a:spcPts val="0"/>
              </a:spcBef>
              <a:spcAft>
                <a:spcPts val="0"/>
              </a:spcAft>
              <a:buFont typeface="Arial" pitchFamily="34" charset="0"/>
              <a:buChar char="•"/>
              <a:defRPr/>
            </a:pPr>
            <a:r>
              <a:rPr lang="it-IT" i="1" dirty="0" smtClean="0"/>
              <a:t>Costo:		es. Low </a:t>
            </a:r>
            <a:r>
              <a:rPr lang="it-IT" i="1" dirty="0" err="1" smtClean="0"/>
              <a:t>cost</a:t>
            </a:r>
            <a:r>
              <a:rPr lang="it-IT" i="1" dirty="0" smtClean="0"/>
              <a:t>, Vettori tradizionali, …</a:t>
            </a:r>
          </a:p>
          <a:p>
            <a:pPr marL="273050" lvl="1" indent="-177800" algn="just" eaLnBrk="1" fontAlgn="auto" hangingPunct="1">
              <a:spcBef>
                <a:spcPts val="0"/>
              </a:spcBef>
              <a:spcAft>
                <a:spcPts val="0"/>
              </a:spcAft>
              <a:buFont typeface="Arial" pitchFamily="34" charset="0"/>
              <a:buChar char="•"/>
              <a:defRPr/>
            </a:pPr>
            <a:r>
              <a:rPr lang="it-IT" i="1" dirty="0" smtClean="0"/>
              <a:t>Prodotto:	es. Linea, Charter</a:t>
            </a:r>
          </a:p>
        </p:txBody>
      </p:sp>
      <p:sp>
        <p:nvSpPr>
          <p:cNvPr id="16387" name="Titolo 5"/>
          <p:cNvSpPr>
            <a:spLocks noGrp="1"/>
          </p:cNvSpPr>
          <p:nvPr>
            <p:ph type="title"/>
          </p:nvPr>
        </p:nvSpPr>
        <p:spPr bwMode="auto">
          <a:xfrm>
            <a:off x="1214438" y="454025"/>
            <a:ext cx="7286625" cy="7858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it-IT" sz="2400" smtClean="0">
                <a:latin typeface="Copperplate Gothic Bold" pitchFamily="34" charset="0"/>
              </a:rPr>
              <a:t>Criteri Di Segmentazione</a:t>
            </a:r>
            <a:endParaRPr lang="it-IT" sz="2400" smtClean="0"/>
          </a:p>
        </p:txBody>
      </p:sp>
    </p:spTree>
    <p:extLst>
      <p:ext uri="{BB962C8B-B14F-4D97-AF65-F5344CB8AC3E}">
        <p14:creationId xmlns:p14="http://schemas.microsoft.com/office/powerpoint/2010/main" xmlns="" val="4217024648"/>
      </p:ext>
    </p:extLst>
  </p:cSld>
  <p:clrMapOvr>
    <a:masterClrMapping/>
  </p:clrMapOvr>
  <p:transition advClick="0" advTm="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EE6B8997-AA12-4877-A946-14C3620757C6}" type="slidenum">
              <a:rPr lang="it-IT" smtClean="0"/>
              <a:pPr>
                <a:defRPr/>
              </a:pPr>
              <a:t>13</a:t>
            </a:fld>
            <a:endParaRPr lang="it-IT" smtClean="0"/>
          </a:p>
        </p:txBody>
      </p:sp>
      <p:pic>
        <p:nvPicPr>
          <p:cNvPr id="17411" name="Picture 2" descr="C:\Users\Carpediem\Desktop\corso CUOA\corso mktg intern\immagini libro\2\9.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187450" y="2508250"/>
            <a:ext cx="6696075" cy="3657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 name="Titolo 5"/>
          <p:cNvSpPr txBox="1">
            <a:spLocks/>
          </p:cNvSpPr>
          <p:nvPr/>
        </p:nvSpPr>
        <p:spPr>
          <a:xfrm>
            <a:off x="1366838" y="404813"/>
            <a:ext cx="7286625" cy="785812"/>
          </a:xfrm>
          <a:prstGeom prst="rect">
            <a:avLst/>
          </a:prstGeom>
        </p:spPr>
        <p:txBody>
          <a:bodyPr/>
          <a:lstStyle/>
          <a:p>
            <a:pPr algn="ctr" fontAlgn="auto">
              <a:spcAft>
                <a:spcPts val="0"/>
              </a:spcAft>
              <a:defRPr/>
            </a:pPr>
            <a:r>
              <a:rPr lang="it-IT" sz="2000" dirty="0">
                <a:latin typeface="Copperplate Gothic Bold" pitchFamily="34" charset="0"/>
                <a:ea typeface="+mj-ea"/>
                <a:cs typeface="+mj-cs"/>
              </a:rPr>
              <a:t>Esempio di Segmentazione in base </a:t>
            </a:r>
          </a:p>
          <a:p>
            <a:pPr algn="ctr" fontAlgn="auto">
              <a:spcAft>
                <a:spcPts val="0"/>
              </a:spcAft>
              <a:defRPr/>
            </a:pPr>
            <a:r>
              <a:rPr lang="it-IT" sz="2000" dirty="0">
                <a:latin typeface="Copperplate Gothic Bold" pitchFamily="34" charset="0"/>
                <a:ea typeface="+mj-ea"/>
                <a:cs typeface="+mj-cs"/>
              </a:rPr>
              <a:t>a Variabili Culturali</a:t>
            </a:r>
            <a:endParaRPr lang="it-IT" sz="2000" dirty="0">
              <a:latin typeface="+mj-lt"/>
              <a:ea typeface="+mj-ea"/>
              <a:cs typeface="+mj-cs"/>
            </a:endParaRPr>
          </a:p>
        </p:txBody>
      </p:sp>
      <p:sp>
        <p:nvSpPr>
          <p:cNvPr id="17413" name="CasellaDiTesto 6"/>
          <p:cNvSpPr txBox="1">
            <a:spLocks noChangeArrowheads="1"/>
          </p:cNvSpPr>
          <p:nvPr/>
        </p:nvSpPr>
        <p:spPr bwMode="auto">
          <a:xfrm>
            <a:off x="755650" y="1412875"/>
            <a:ext cx="718185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a:latin typeface="Calibri" pitchFamily="34" charset="0"/>
              </a:rPr>
              <a:t>Segmentazioni più soft di tipo socio-culturali basati sugli stili di vita o tratti </a:t>
            </a:r>
          </a:p>
          <a:p>
            <a:pPr eaLnBrk="1" hangingPunct="1"/>
            <a:r>
              <a:rPr lang="it-IT">
                <a:latin typeface="Calibri" pitchFamily="34" charset="0"/>
              </a:rPr>
              <a:t>etnici, religiosi appaiono oggi ancora più efficaci:</a:t>
            </a:r>
          </a:p>
        </p:txBody>
      </p:sp>
    </p:spTree>
    <p:extLst>
      <p:ext uri="{BB962C8B-B14F-4D97-AF65-F5344CB8AC3E}">
        <p14:creationId xmlns:p14="http://schemas.microsoft.com/office/powerpoint/2010/main" xmlns="" val="1728598835"/>
      </p:ext>
    </p:extLst>
  </p:cSld>
  <p:clrMapOvr>
    <a:masterClrMapping/>
  </p:clrMapOvr>
  <p:transition advClick="0" advTm="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8962" name="Rectangle 2"/>
          <p:cNvSpPr>
            <a:spLocks noChangeArrowheads="1"/>
          </p:cNvSpPr>
          <p:nvPr/>
        </p:nvSpPr>
        <p:spPr bwMode="auto">
          <a:xfrm>
            <a:off x="679450" y="3590925"/>
            <a:ext cx="1123950" cy="628650"/>
          </a:xfrm>
          <a:prstGeom prst="rect">
            <a:avLst/>
          </a:prstGeom>
          <a:solidFill>
            <a:schemeClr val="accent1">
              <a:lumMod val="20000"/>
              <a:lumOff val="80000"/>
            </a:schemeClr>
          </a:solidFill>
          <a:ln w="12700">
            <a:solidFill>
              <a:schemeClr val="tx1"/>
            </a:solidFill>
            <a:miter lim="800000"/>
            <a:headEnd type="none" w="sm" len="sm"/>
            <a:tailEnd type="none" w="sm" len="sm"/>
          </a:ln>
          <a:effectLst>
            <a:outerShdw dist="35921" dir="2700000" algn="ctr" rotWithShape="0">
              <a:schemeClr val="bg2"/>
            </a:outerShdw>
          </a:effectLst>
        </p:spPr>
        <p:txBody>
          <a:bodyPr wrap="none" lIns="45720" rIns="45720" anchor="ctr"/>
          <a:lstStyle/>
          <a:p>
            <a:pPr algn="ctr" fontAlgn="auto">
              <a:lnSpc>
                <a:spcPct val="80000"/>
              </a:lnSpc>
              <a:spcBef>
                <a:spcPct val="50000"/>
              </a:spcBef>
              <a:spcAft>
                <a:spcPts val="0"/>
              </a:spcAft>
              <a:defRPr/>
            </a:pPr>
            <a:r>
              <a:rPr lang="it-IT" sz="1600" dirty="0">
                <a:latin typeface="+mn-lt"/>
                <a:cs typeface="+mn-cs"/>
              </a:rPr>
              <a:t>Frigoriferi</a:t>
            </a:r>
          </a:p>
        </p:txBody>
      </p:sp>
      <p:sp>
        <p:nvSpPr>
          <p:cNvPr id="1448963" name="Rectangle 3"/>
          <p:cNvSpPr>
            <a:spLocks noChangeArrowheads="1"/>
          </p:cNvSpPr>
          <p:nvPr/>
        </p:nvSpPr>
        <p:spPr bwMode="auto">
          <a:xfrm>
            <a:off x="1854200" y="3590925"/>
            <a:ext cx="1228725" cy="628650"/>
          </a:xfrm>
          <a:prstGeom prst="rect">
            <a:avLst/>
          </a:prstGeom>
          <a:solidFill>
            <a:schemeClr val="accent1">
              <a:lumMod val="20000"/>
              <a:lumOff val="80000"/>
            </a:schemeClr>
          </a:solidFill>
          <a:ln w="12700">
            <a:solidFill>
              <a:schemeClr val="tx1"/>
            </a:solidFill>
            <a:miter lim="800000"/>
            <a:headEnd type="none" w="sm" len="sm"/>
            <a:tailEnd type="none" w="sm" len="sm"/>
          </a:ln>
          <a:effectLst>
            <a:outerShdw dist="35921" dir="2700000" algn="ctr" rotWithShape="0">
              <a:schemeClr val="bg2"/>
            </a:outerShdw>
          </a:effectLst>
        </p:spPr>
        <p:txBody>
          <a:bodyPr wrap="none" lIns="45720" rIns="45720" anchor="ctr"/>
          <a:lstStyle/>
          <a:p>
            <a:pPr algn="ctr" fontAlgn="auto">
              <a:lnSpc>
                <a:spcPct val="80000"/>
              </a:lnSpc>
              <a:spcBef>
                <a:spcPts val="300"/>
              </a:spcBef>
              <a:spcAft>
                <a:spcPts val="0"/>
              </a:spcAft>
              <a:defRPr/>
            </a:pPr>
            <a:r>
              <a:rPr lang="it-IT" sz="1600" dirty="0">
                <a:latin typeface="+mn-lt"/>
                <a:cs typeface="+mn-cs"/>
              </a:rPr>
              <a:t>Forni</a:t>
            </a:r>
          </a:p>
          <a:p>
            <a:pPr algn="ctr" fontAlgn="auto">
              <a:lnSpc>
                <a:spcPct val="80000"/>
              </a:lnSpc>
              <a:spcBef>
                <a:spcPts val="300"/>
              </a:spcBef>
              <a:spcAft>
                <a:spcPts val="0"/>
              </a:spcAft>
              <a:defRPr/>
            </a:pPr>
            <a:r>
              <a:rPr lang="it-IT" sz="1600" dirty="0">
                <a:latin typeface="+mn-lt"/>
                <a:cs typeface="+mn-cs"/>
              </a:rPr>
              <a:t> Piani cottura</a:t>
            </a:r>
          </a:p>
        </p:txBody>
      </p:sp>
      <p:sp>
        <p:nvSpPr>
          <p:cNvPr id="1448964" name="Rectangle 4"/>
          <p:cNvSpPr>
            <a:spLocks noChangeArrowheads="1"/>
          </p:cNvSpPr>
          <p:nvPr/>
        </p:nvSpPr>
        <p:spPr bwMode="auto">
          <a:xfrm>
            <a:off x="679450" y="2884488"/>
            <a:ext cx="3852863" cy="628650"/>
          </a:xfrm>
          <a:prstGeom prst="rect">
            <a:avLst/>
          </a:prstGeom>
          <a:solidFill>
            <a:srgbClr val="2887C8"/>
          </a:solidFill>
          <a:ln w="12700">
            <a:solidFill>
              <a:schemeClr val="tx1"/>
            </a:solidFill>
            <a:miter lim="800000"/>
            <a:headEnd type="none" w="sm" len="sm"/>
            <a:tailEnd type="none" w="sm" len="sm"/>
          </a:ln>
          <a:effectLst>
            <a:outerShdw dist="35921" dir="2700000" algn="ctr" rotWithShape="0">
              <a:schemeClr val="bg2"/>
            </a:outerShdw>
          </a:effectLst>
        </p:spPr>
        <p:txBody>
          <a:bodyPr wrap="none" lIns="45720" rIns="45720" anchor="ctr"/>
          <a:lstStyle/>
          <a:p>
            <a:pPr algn="ctr" fontAlgn="auto">
              <a:lnSpc>
                <a:spcPct val="80000"/>
              </a:lnSpc>
              <a:spcBef>
                <a:spcPct val="50000"/>
              </a:spcBef>
              <a:spcAft>
                <a:spcPts val="0"/>
              </a:spcAft>
              <a:defRPr/>
            </a:pPr>
            <a:r>
              <a:rPr lang="en-GB" b="1" dirty="0">
                <a:solidFill>
                  <a:schemeClr val="bg1"/>
                </a:solidFill>
                <a:effectLst>
                  <a:outerShdw blurRad="38100" dist="38100" dir="2700000" algn="tl">
                    <a:srgbClr val="000000"/>
                  </a:outerShdw>
                </a:effectLst>
                <a:latin typeface="+mn-lt"/>
                <a:cs typeface="+mn-cs"/>
              </a:rPr>
              <a:t>Free-standing –</a:t>
            </a:r>
            <a:r>
              <a:rPr lang="en-GB" b="1" dirty="0" err="1">
                <a:solidFill>
                  <a:schemeClr val="bg1"/>
                </a:solidFill>
                <a:effectLst>
                  <a:outerShdw blurRad="38100" dist="38100" dir="2700000" algn="tl">
                    <a:srgbClr val="000000"/>
                  </a:outerShdw>
                </a:effectLst>
                <a:latin typeface="+mn-lt"/>
                <a:cs typeface="+mn-cs"/>
              </a:rPr>
              <a:t>libero</a:t>
            </a:r>
            <a:endParaRPr lang="en-GB" b="1" dirty="0">
              <a:solidFill>
                <a:schemeClr val="bg1"/>
              </a:solidFill>
              <a:effectLst>
                <a:outerShdw blurRad="38100" dist="38100" dir="2700000" algn="tl">
                  <a:srgbClr val="000000"/>
                </a:outerShdw>
              </a:effectLst>
              <a:latin typeface="+mn-lt"/>
              <a:cs typeface="+mn-cs"/>
            </a:endParaRPr>
          </a:p>
        </p:txBody>
      </p:sp>
      <p:sp>
        <p:nvSpPr>
          <p:cNvPr id="1448965" name="Rectangle 5"/>
          <p:cNvSpPr>
            <a:spLocks noChangeArrowheads="1"/>
          </p:cNvSpPr>
          <p:nvPr/>
        </p:nvSpPr>
        <p:spPr bwMode="auto">
          <a:xfrm>
            <a:off x="4730750" y="2884488"/>
            <a:ext cx="3865563" cy="628650"/>
          </a:xfrm>
          <a:prstGeom prst="rect">
            <a:avLst/>
          </a:prstGeom>
          <a:solidFill>
            <a:srgbClr val="2887C8"/>
          </a:solidFill>
          <a:ln w="12700">
            <a:solidFill>
              <a:schemeClr val="tx1"/>
            </a:solidFill>
            <a:miter lim="800000"/>
            <a:headEnd type="none" w="sm" len="sm"/>
            <a:tailEnd type="none" w="sm" len="sm"/>
          </a:ln>
          <a:effectLst>
            <a:outerShdw dist="35921" dir="2700000" algn="ctr" rotWithShape="0">
              <a:schemeClr val="bg2"/>
            </a:outerShdw>
          </a:effectLst>
        </p:spPr>
        <p:txBody>
          <a:bodyPr wrap="none" lIns="45720" rIns="45720" anchor="ctr"/>
          <a:lstStyle/>
          <a:p>
            <a:pPr algn="ctr" fontAlgn="auto">
              <a:lnSpc>
                <a:spcPct val="80000"/>
              </a:lnSpc>
              <a:spcBef>
                <a:spcPct val="50000"/>
              </a:spcBef>
              <a:spcAft>
                <a:spcPts val="0"/>
              </a:spcAft>
              <a:defRPr/>
            </a:pPr>
            <a:r>
              <a:rPr lang="en-GB" b="1" dirty="0">
                <a:solidFill>
                  <a:schemeClr val="bg1"/>
                </a:solidFill>
                <a:effectLst>
                  <a:outerShdw blurRad="38100" dist="38100" dir="2700000" algn="tl">
                    <a:srgbClr val="000000"/>
                  </a:outerShdw>
                </a:effectLst>
                <a:latin typeface="+mn-lt"/>
                <a:cs typeface="+mn-cs"/>
              </a:rPr>
              <a:t>Built in -</a:t>
            </a:r>
            <a:r>
              <a:rPr lang="en-GB" b="1" dirty="0" err="1">
                <a:solidFill>
                  <a:schemeClr val="bg1"/>
                </a:solidFill>
                <a:effectLst>
                  <a:outerShdw blurRad="38100" dist="38100" dir="2700000" algn="tl">
                    <a:srgbClr val="000000"/>
                  </a:outerShdw>
                </a:effectLst>
                <a:latin typeface="+mn-lt"/>
                <a:cs typeface="+mn-cs"/>
              </a:rPr>
              <a:t>incasso</a:t>
            </a:r>
            <a:endParaRPr lang="en-GB" b="1" dirty="0">
              <a:solidFill>
                <a:schemeClr val="bg1"/>
              </a:solidFill>
              <a:effectLst>
                <a:outerShdw blurRad="38100" dist="38100" dir="2700000" algn="tl">
                  <a:srgbClr val="000000"/>
                </a:outerShdw>
              </a:effectLst>
              <a:latin typeface="+mn-lt"/>
              <a:cs typeface="+mn-cs"/>
            </a:endParaRPr>
          </a:p>
        </p:txBody>
      </p:sp>
      <p:sp>
        <p:nvSpPr>
          <p:cNvPr id="18438" name="Rectangle 6"/>
          <p:cNvSpPr>
            <a:spLocks noChangeArrowheads="1"/>
          </p:cNvSpPr>
          <p:nvPr/>
        </p:nvSpPr>
        <p:spPr bwMode="auto">
          <a:xfrm>
            <a:off x="719138" y="1538288"/>
            <a:ext cx="3852862" cy="390525"/>
          </a:xfrm>
          <a:prstGeom prst="rect">
            <a:avLst/>
          </a:prstGeom>
          <a:noFill/>
          <a:ln w="12700" algn="ctr">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nSpc>
                <a:spcPct val="80000"/>
              </a:lnSpc>
              <a:spcBef>
                <a:spcPct val="50000"/>
              </a:spcBef>
            </a:pPr>
            <a:r>
              <a:rPr lang="it-IT" sz="1700">
                <a:latin typeface="Calibri" pitchFamily="34" charset="0"/>
              </a:rPr>
              <a:t>Esempio di segmentazione di prodotto</a:t>
            </a:r>
          </a:p>
        </p:txBody>
      </p:sp>
      <p:sp>
        <p:nvSpPr>
          <p:cNvPr id="1448967" name="Rectangle 7"/>
          <p:cNvSpPr>
            <a:spLocks noChangeArrowheads="1"/>
          </p:cNvSpPr>
          <p:nvPr/>
        </p:nvSpPr>
        <p:spPr bwMode="auto">
          <a:xfrm>
            <a:off x="695325" y="2195513"/>
            <a:ext cx="7886700" cy="628650"/>
          </a:xfrm>
          <a:prstGeom prst="rect">
            <a:avLst/>
          </a:prstGeom>
          <a:solidFill>
            <a:srgbClr val="FFFF00"/>
          </a:solidFill>
          <a:ln w="12700">
            <a:solidFill>
              <a:schemeClr val="tx1"/>
            </a:solidFill>
            <a:miter lim="800000"/>
            <a:headEnd type="none" w="sm" len="sm"/>
            <a:tailEnd type="none" w="sm" len="sm"/>
          </a:ln>
          <a:effectLst>
            <a:outerShdw dist="35921" dir="2700000" algn="ctr" rotWithShape="0">
              <a:schemeClr val="bg2"/>
            </a:outerShdw>
          </a:effectLst>
        </p:spPr>
        <p:txBody>
          <a:bodyPr wrap="none" lIns="45720" rIns="45720" anchor="ctr"/>
          <a:lstStyle/>
          <a:p>
            <a:pPr algn="ctr" fontAlgn="auto">
              <a:lnSpc>
                <a:spcPct val="80000"/>
              </a:lnSpc>
              <a:spcBef>
                <a:spcPct val="50000"/>
              </a:spcBef>
              <a:spcAft>
                <a:spcPts val="0"/>
              </a:spcAft>
              <a:defRPr/>
            </a:pPr>
            <a:r>
              <a:rPr lang="en-GB" b="1">
                <a:latin typeface="+mn-lt"/>
                <a:cs typeface="+mn-cs"/>
              </a:rPr>
              <a:t>Settore Elettrodomestico</a:t>
            </a:r>
          </a:p>
        </p:txBody>
      </p:sp>
      <p:sp>
        <p:nvSpPr>
          <p:cNvPr id="1448968" name="Rectangle 8"/>
          <p:cNvSpPr>
            <a:spLocks noChangeArrowheads="1"/>
          </p:cNvSpPr>
          <p:nvPr/>
        </p:nvSpPr>
        <p:spPr bwMode="auto">
          <a:xfrm>
            <a:off x="3133725" y="3597275"/>
            <a:ext cx="1389063" cy="628650"/>
          </a:xfrm>
          <a:prstGeom prst="rect">
            <a:avLst/>
          </a:prstGeom>
          <a:solidFill>
            <a:schemeClr val="accent1">
              <a:lumMod val="20000"/>
              <a:lumOff val="80000"/>
            </a:schemeClr>
          </a:solidFill>
          <a:ln w="12700">
            <a:solidFill>
              <a:schemeClr val="tx1"/>
            </a:solidFill>
            <a:miter lim="800000"/>
            <a:headEnd type="none" w="sm" len="sm"/>
            <a:tailEnd type="none" w="sm" len="sm"/>
          </a:ln>
          <a:effectLst>
            <a:outerShdw dist="35921" dir="2700000" algn="ctr" rotWithShape="0">
              <a:schemeClr val="bg2"/>
            </a:outerShdw>
          </a:effectLst>
        </p:spPr>
        <p:txBody>
          <a:bodyPr wrap="none" lIns="45720" rIns="45720" anchor="ctr"/>
          <a:lstStyle/>
          <a:p>
            <a:pPr algn="ctr" fontAlgn="auto">
              <a:lnSpc>
                <a:spcPct val="80000"/>
              </a:lnSpc>
              <a:spcBef>
                <a:spcPts val="300"/>
              </a:spcBef>
              <a:spcAft>
                <a:spcPts val="0"/>
              </a:spcAft>
              <a:defRPr/>
            </a:pPr>
            <a:r>
              <a:rPr lang="it-IT" sz="1600" dirty="0">
                <a:latin typeface="+mn-lt"/>
                <a:cs typeface="+mn-cs"/>
              </a:rPr>
              <a:t>Lavatrici</a:t>
            </a:r>
          </a:p>
          <a:p>
            <a:pPr algn="ctr" fontAlgn="auto">
              <a:lnSpc>
                <a:spcPct val="80000"/>
              </a:lnSpc>
              <a:spcBef>
                <a:spcPts val="300"/>
              </a:spcBef>
              <a:spcAft>
                <a:spcPts val="0"/>
              </a:spcAft>
              <a:defRPr/>
            </a:pPr>
            <a:r>
              <a:rPr lang="it-IT" sz="1600" dirty="0">
                <a:latin typeface="+mn-lt"/>
                <a:cs typeface="+mn-cs"/>
              </a:rPr>
              <a:t> Lavastoviglie</a:t>
            </a:r>
          </a:p>
        </p:txBody>
      </p:sp>
      <p:sp>
        <p:nvSpPr>
          <p:cNvPr id="1448969" name="Rectangle 9"/>
          <p:cNvSpPr>
            <a:spLocks noChangeArrowheads="1"/>
          </p:cNvSpPr>
          <p:nvPr/>
        </p:nvSpPr>
        <p:spPr bwMode="auto">
          <a:xfrm>
            <a:off x="4765675" y="3587750"/>
            <a:ext cx="1123950" cy="628650"/>
          </a:xfrm>
          <a:prstGeom prst="rect">
            <a:avLst/>
          </a:prstGeom>
          <a:solidFill>
            <a:schemeClr val="accent1">
              <a:lumMod val="20000"/>
              <a:lumOff val="80000"/>
            </a:schemeClr>
          </a:solidFill>
          <a:ln w="12700">
            <a:solidFill>
              <a:schemeClr val="tx1"/>
            </a:solidFill>
            <a:miter lim="800000"/>
            <a:headEnd type="none" w="sm" len="sm"/>
            <a:tailEnd type="none" w="sm" len="sm"/>
          </a:ln>
          <a:effectLst>
            <a:outerShdw dist="35921" dir="2700000" algn="ctr" rotWithShape="0">
              <a:schemeClr val="bg2"/>
            </a:outerShdw>
          </a:effectLst>
        </p:spPr>
        <p:txBody>
          <a:bodyPr wrap="none" lIns="45720" rIns="45720" anchor="ctr"/>
          <a:lstStyle/>
          <a:p>
            <a:pPr algn="ctr" fontAlgn="auto">
              <a:lnSpc>
                <a:spcPct val="80000"/>
              </a:lnSpc>
              <a:spcBef>
                <a:spcPct val="50000"/>
              </a:spcBef>
              <a:spcAft>
                <a:spcPts val="0"/>
              </a:spcAft>
              <a:defRPr/>
            </a:pPr>
            <a:r>
              <a:rPr lang="it-IT" sz="1600">
                <a:latin typeface="+mn-lt"/>
                <a:cs typeface="+mn-cs"/>
              </a:rPr>
              <a:t>Frigoriferi</a:t>
            </a:r>
          </a:p>
        </p:txBody>
      </p:sp>
      <p:sp>
        <p:nvSpPr>
          <p:cNvPr id="1448970" name="Rectangle 10"/>
          <p:cNvSpPr>
            <a:spLocks noChangeArrowheads="1"/>
          </p:cNvSpPr>
          <p:nvPr/>
        </p:nvSpPr>
        <p:spPr bwMode="auto">
          <a:xfrm>
            <a:off x="5938838" y="3587750"/>
            <a:ext cx="1230312" cy="628650"/>
          </a:xfrm>
          <a:prstGeom prst="rect">
            <a:avLst/>
          </a:prstGeom>
          <a:solidFill>
            <a:schemeClr val="accent1">
              <a:lumMod val="20000"/>
              <a:lumOff val="80000"/>
            </a:schemeClr>
          </a:solidFill>
          <a:ln w="12700">
            <a:solidFill>
              <a:schemeClr val="tx1"/>
            </a:solidFill>
            <a:miter lim="800000"/>
            <a:headEnd type="none" w="sm" len="sm"/>
            <a:tailEnd type="none" w="sm" len="sm"/>
          </a:ln>
          <a:effectLst>
            <a:outerShdw dist="35921" dir="2700000" algn="ctr" rotWithShape="0">
              <a:schemeClr val="bg2"/>
            </a:outerShdw>
          </a:effectLst>
        </p:spPr>
        <p:txBody>
          <a:bodyPr wrap="none" lIns="45720" rIns="45720" anchor="ctr"/>
          <a:lstStyle/>
          <a:p>
            <a:pPr algn="ctr" fontAlgn="auto">
              <a:lnSpc>
                <a:spcPct val="80000"/>
              </a:lnSpc>
              <a:spcBef>
                <a:spcPts val="300"/>
              </a:spcBef>
              <a:spcAft>
                <a:spcPts val="0"/>
              </a:spcAft>
              <a:defRPr/>
            </a:pPr>
            <a:r>
              <a:rPr lang="it-IT" sz="1600" dirty="0">
                <a:latin typeface="+mn-lt"/>
                <a:cs typeface="+mn-cs"/>
              </a:rPr>
              <a:t>Forni</a:t>
            </a:r>
          </a:p>
          <a:p>
            <a:pPr algn="ctr" fontAlgn="auto">
              <a:lnSpc>
                <a:spcPct val="80000"/>
              </a:lnSpc>
              <a:spcBef>
                <a:spcPts val="300"/>
              </a:spcBef>
              <a:spcAft>
                <a:spcPts val="0"/>
              </a:spcAft>
              <a:defRPr/>
            </a:pPr>
            <a:r>
              <a:rPr lang="it-IT" sz="1600" dirty="0">
                <a:latin typeface="+mn-lt"/>
                <a:cs typeface="+mn-cs"/>
              </a:rPr>
              <a:t> Piani cottura</a:t>
            </a:r>
          </a:p>
        </p:txBody>
      </p:sp>
      <p:sp>
        <p:nvSpPr>
          <p:cNvPr id="1448971" name="Rectangle 11"/>
          <p:cNvSpPr>
            <a:spLocks noChangeArrowheads="1"/>
          </p:cNvSpPr>
          <p:nvPr/>
        </p:nvSpPr>
        <p:spPr bwMode="auto">
          <a:xfrm>
            <a:off x="7219950" y="3594100"/>
            <a:ext cx="1387475" cy="628650"/>
          </a:xfrm>
          <a:prstGeom prst="rect">
            <a:avLst/>
          </a:prstGeom>
          <a:solidFill>
            <a:schemeClr val="accent1">
              <a:lumMod val="20000"/>
              <a:lumOff val="80000"/>
            </a:schemeClr>
          </a:solidFill>
          <a:ln w="12700">
            <a:solidFill>
              <a:schemeClr val="tx1"/>
            </a:solidFill>
            <a:miter lim="800000"/>
            <a:headEnd type="none" w="sm" len="sm"/>
            <a:tailEnd type="none" w="sm" len="sm"/>
          </a:ln>
          <a:effectLst>
            <a:outerShdw dist="35921" dir="2700000" algn="ctr" rotWithShape="0">
              <a:schemeClr val="bg2"/>
            </a:outerShdw>
          </a:effectLst>
        </p:spPr>
        <p:txBody>
          <a:bodyPr wrap="none" lIns="45720" rIns="45720" anchor="ctr"/>
          <a:lstStyle/>
          <a:p>
            <a:pPr algn="ctr" fontAlgn="auto">
              <a:lnSpc>
                <a:spcPct val="80000"/>
              </a:lnSpc>
              <a:spcBef>
                <a:spcPts val="300"/>
              </a:spcBef>
              <a:spcAft>
                <a:spcPts val="0"/>
              </a:spcAft>
              <a:defRPr/>
            </a:pPr>
            <a:r>
              <a:rPr lang="it-IT" sz="1600" dirty="0">
                <a:latin typeface="+mn-lt"/>
                <a:cs typeface="+mn-cs"/>
              </a:rPr>
              <a:t>Lavatrici</a:t>
            </a:r>
          </a:p>
          <a:p>
            <a:pPr algn="ctr" fontAlgn="auto">
              <a:lnSpc>
                <a:spcPct val="80000"/>
              </a:lnSpc>
              <a:spcBef>
                <a:spcPts val="300"/>
              </a:spcBef>
              <a:spcAft>
                <a:spcPts val="0"/>
              </a:spcAft>
              <a:defRPr/>
            </a:pPr>
            <a:r>
              <a:rPr lang="it-IT" sz="1600" dirty="0">
                <a:latin typeface="+mn-lt"/>
                <a:cs typeface="+mn-cs"/>
              </a:rPr>
              <a:t>Lavastoviglie</a:t>
            </a:r>
          </a:p>
        </p:txBody>
      </p:sp>
      <p:sp>
        <p:nvSpPr>
          <p:cNvPr id="18444" name="Rectangle 12"/>
          <p:cNvSpPr>
            <a:spLocks noChangeArrowheads="1"/>
          </p:cNvSpPr>
          <p:nvPr/>
        </p:nvSpPr>
        <p:spPr bwMode="auto">
          <a:xfrm>
            <a:off x="703263" y="4365625"/>
            <a:ext cx="1098550" cy="530225"/>
          </a:xfrm>
          <a:prstGeom prst="rect">
            <a:avLst/>
          </a:prstGeom>
          <a:noFill/>
          <a:ln w="12700" algn="ctr">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lnSpc>
                <a:spcPct val="80000"/>
              </a:lnSpc>
              <a:spcBef>
                <a:spcPts val="300"/>
              </a:spcBef>
            </a:pPr>
            <a:r>
              <a:rPr lang="it-IT" sz="1600">
                <a:latin typeface="Calibri" pitchFamily="34" charset="0"/>
              </a:rPr>
              <a:t>Alto di </a:t>
            </a:r>
          </a:p>
          <a:p>
            <a:pPr algn="ctr">
              <a:lnSpc>
                <a:spcPct val="80000"/>
              </a:lnSpc>
              <a:spcBef>
                <a:spcPts val="300"/>
              </a:spcBef>
            </a:pPr>
            <a:r>
              <a:rPr lang="it-IT" sz="1600">
                <a:latin typeface="Calibri" pitchFamily="34" charset="0"/>
              </a:rPr>
              <a:t>gamma</a:t>
            </a:r>
          </a:p>
        </p:txBody>
      </p:sp>
      <p:sp>
        <p:nvSpPr>
          <p:cNvPr id="18445" name="Rectangle 13"/>
          <p:cNvSpPr>
            <a:spLocks noChangeArrowheads="1"/>
          </p:cNvSpPr>
          <p:nvPr/>
        </p:nvSpPr>
        <p:spPr bwMode="auto">
          <a:xfrm>
            <a:off x="703263" y="5035550"/>
            <a:ext cx="1098550" cy="457200"/>
          </a:xfrm>
          <a:prstGeom prst="rect">
            <a:avLst/>
          </a:prstGeom>
          <a:noFill/>
          <a:ln w="12700" algn="ctr">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lnSpc>
                <a:spcPct val="80000"/>
              </a:lnSpc>
              <a:spcBef>
                <a:spcPct val="50000"/>
              </a:spcBef>
            </a:pPr>
            <a:r>
              <a:rPr lang="it-IT" sz="1600">
                <a:latin typeface="Calibri" pitchFamily="34" charset="0"/>
              </a:rPr>
              <a:t>Medio</a:t>
            </a:r>
          </a:p>
        </p:txBody>
      </p:sp>
      <p:sp>
        <p:nvSpPr>
          <p:cNvPr id="18446" name="Rectangle 14"/>
          <p:cNvSpPr>
            <a:spLocks noChangeArrowheads="1"/>
          </p:cNvSpPr>
          <p:nvPr/>
        </p:nvSpPr>
        <p:spPr bwMode="auto">
          <a:xfrm>
            <a:off x="703263" y="5689600"/>
            <a:ext cx="1098550" cy="457200"/>
          </a:xfrm>
          <a:prstGeom prst="rect">
            <a:avLst/>
          </a:prstGeom>
          <a:noFill/>
          <a:ln w="12700" algn="ctr">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lnSpc>
                <a:spcPct val="80000"/>
              </a:lnSpc>
              <a:spcBef>
                <a:spcPct val="50000"/>
              </a:spcBef>
            </a:pPr>
            <a:r>
              <a:rPr lang="it-IT" sz="1600">
                <a:latin typeface="Calibri" pitchFamily="34" charset="0"/>
              </a:rPr>
              <a:t>Economico</a:t>
            </a:r>
          </a:p>
        </p:txBody>
      </p:sp>
      <p:sp>
        <p:nvSpPr>
          <p:cNvPr id="18447" name="Rectangle 15"/>
          <p:cNvSpPr>
            <a:spLocks noChangeArrowheads="1"/>
          </p:cNvSpPr>
          <p:nvPr/>
        </p:nvSpPr>
        <p:spPr bwMode="auto">
          <a:xfrm>
            <a:off x="1905000" y="4435475"/>
            <a:ext cx="1098550" cy="457200"/>
          </a:xfrm>
          <a:prstGeom prst="rect">
            <a:avLst/>
          </a:prstGeom>
          <a:noFill/>
          <a:ln w="12700" algn="ctr">
            <a:solidFill>
              <a:schemeClr val="tx1"/>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lnSpc>
                <a:spcPct val="80000"/>
              </a:lnSpc>
              <a:spcBef>
                <a:spcPct val="50000"/>
              </a:spcBef>
            </a:pPr>
            <a:endParaRPr lang="it-IT">
              <a:latin typeface="Calibri" pitchFamily="34" charset="0"/>
            </a:endParaRPr>
          </a:p>
        </p:txBody>
      </p:sp>
      <p:sp>
        <p:nvSpPr>
          <p:cNvPr id="18448" name="Rectangle 16"/>
          <p:cNvSpPr>
            <a:spLocks noChangeArrowheads="1"/>
          </p:cNvSpPr>
          <p:nvPr/>
        </p:nvSpPr>
        <p:spPr bwMode="auto">
          <a:xfrm>
            <a:off x="1905000" y="5032375"/>
            <a:ext cx="1098550" cy="457200"/>
          </a:xfrm>
          <a:prstGeom prst="rect">
            <a:avLst/>
          </a:prstGeom>
          <a:noFill/>
          <a:ln w="12700" algn="ctr">
            <a:solidFill>
              <a:schemeClr val="tx1"/>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lnSpc>
                <a:spcPct val="80000"/>
              </a:lnSpc>
              <a:spcBef>
                <a:spcPct val="50000"/>
              </a:spcBef>
            </a:pPr>
            <a:endParaRPr lang="it-IT">
              <a:latin typeface="Calibri" pitchFamily="34" charset="0"/>
            </a:endParaRPr>
          </a:p>
        </p:txBody>
      </p:sp>
      <p:sp>
        <p:nvSpPr>
          <p:cNvPr id="18449" name="Rectangle 17"/>
          <p:cNvSpPr>
            <a:spLocks noChangeArrowheads="1"/>
          </p:cNvSpPr>
          <p:nvPr/>
        </p:nvSpPr>
        <p:spPr bwMode="auto">
          <a:xfrm>
            <a:off x="1905000" y="5686425"/>
            <a:ext cx="1098550" cy="457200"/>
          </a:xfrm>
          <a:prstGeom prst="rect">
            <a:avLst/>
          </a:prstGeom>
          <a:noFill/>
          <a:ln w="12700" algn="ctr">
            <a:solidFill>
              <a:schemeClr val="tx1"/>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lnSpc>
                <a:spcPct val="80000"/>
              </a:lnSpc>
              <a:spcBef>
                <a:spcPct val="50000"/>
              </a:spcBef>
            </a:pPr>
            <a:endParaRPr lang="it-IT">
              <a:latin typeface="Calibri" pitchFamily="34" charset="0"/>
            </a:endParaRPr>
          </a:p>
        </p:txBody>
      </p:sp>
      <p:sp>
        <p:nvSpPr>
          <p:cNvPr id="18450" name="Rectangle 18"/>
          <p:cNvSpPr>
            <a:spLocks noChangeArrowheads="1"/>
          </p:cNvSpPr>
          <p:nvPr/>
        </p:nvSpPr>
        <p:spPr bwMode="auto">
          <a:xfrm>
            <a:off x="4794250" y="4432300"/>
            <a:ext cx="1100138" cy="457200"/>
          </a:xfrm>
          <a:prstGeom prst="rect">
            <a:avLst/>
          </a:prstGeom>
          <a:noFill/>
          <a:ln w="12700" algn="ctr">
            <a:solidFill>
              <a:schemeClr val="tx1"/>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lnSpc>
                <a:spcPct val="80000"/>
              </a:lnSpc>
              <a:spcBef>
                <a:spcPct val="50000"/>
              </a:spcBef>
            </a:pPr>
            <a:endParaRPr lang="it-IT">
              <a:latin typeface="Calibri" pitchFamily="34" charset="0"/>
            </a:endParaRPr>
          </a:p>
        </p:txBody>
      </p:sp>
      <p:sp>
        <p:nvSpPr>
          <p:cNvPr id="18451" name="Rectangle 19"/>
          <p:cNvSpPr>
            <a:spLocks noChangeArrowheads="1"/>
          </p:cNvSpPr>
          <p:nvPr/>
        </p:nvSpPr>
        <p:spPr bwMode="auto">
          <a:xfrm>
            <a:off x="4794250" y="5029200"/>
            <a:ext cx="1100138" cy="457200"/>
          </a:xfrm>
          <a:prstGeom prst="rect">
            <a:avLst/>
          </a:prstGeom>
          <a:noFill/>
          <a:ln w="12700" algn="ctr">
            <a:solidFill>
              <a:schemeClr val="tx1"/>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lnSpc>
                <a:spcPct val="80000"/>
              </a:lnSpc>
              <a:spcBef>
                <a:spcPct val="50000"/>
              </a:spcBef>
            </a:pPr>
            <a:endParaRPr lang="it-IT">
              <a:latin typeface="Calibri" pitchFamily="34" charset="0"/>
            </a:endParaRPr>
          </a:p>
        </p:txBody>
      </p:sp>
      <p:sp>
        <p:nvSpPr>
          <p:cNvPr id="18452" name="Rectangle 20"/>
          <p:cNvSpPr>
            <a:spLocks noChangeArrowheads="1"/>
          </p:cNvSpPr>
          <p:nvPr/>
        </p:nvSpPr>
        <p:spPr bwMode="auto">
          <a:xfrm>
            <a:off x="4794250" y="5683250"/>
            <a:ext cx="1100138" cy="457200"/>
          </a:xfrm>
          <a:prstGeom prst="rect">
            <a:avLst/>
          </a:prstGeom>
          <a:noFill/>
          <a:ln w="12700" algn="ctr">
            <a:solidFill>
              <a:schemeClr val="tx1"/>
            </a:solidFill>
            <a:prstDash val="sysDot"/>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lnSpc>
                <a:spcPct val="80000"/>
              </a:lnSpc>
              <a:spcBef>
                <a:spcPct val="50000"/>
              </a:spcBef>
            </a:pPr>
            <a:endParaRPr lang="it-IT">
              <a:latin typeface="Calibri" pitchFamily="34" charset="0"/>
            </a:endParaRPr>
          </a:p>
        </p:txBody>
      </p:sp>
      <p:sp>
        <p:nvSpPr>
          <p:cNvPr id="18453" name="Titolo 5"/>
          <p:cNvSpPr>
            <a:spLocks noGrp="1"/>
          </p:cNvSpPr>
          <p:nvPr>
            <p:ph type="title"/>
          </p:nvPr>
        </p:nvSpPr>
        <p:spPr bwMode="auto">
          <a:xfrm>
            <a:off x="1214438" y="454025"/>
            <a:ext cx="7286625" cy="7858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it-IT" sz="2400" smtClean="0">
                <a:latin typeface="Copperplate Gothic Bold" pitchFamily="34" charset="0"/>
              </a:rPr>
              <a:t>La segmentazione</a:t>
            </a:r>
          </a:p>
        </p:txBody>
      </p:sp>
    </p:spTree>
    <p:custDataLst>
      <p:tags r:id="rId1"/>
    </p:custDataLst>
    <p:extLst>
      <p:ext uri="{BB962C8B-B14F-4D97-AF65-F5344CB8AC3E}">
        <p14:creationId xmlns:p14="http://schemas.microsoft.com/office/powerpoint/2010/main" xmlns="" val="2814745273"/>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xfrm>
            <a:off x="357188" y="1755775"/>
            <a:ext cx="8140700" cy="4075113"/>
          </a:xfrm>
        </p:spPr>
        <p:txBody>
          <a:bodyPr lIns="90488" tIns="44450" rIns="90488" bIns="44450">
            <a:normAutofit fontScale="70000" lnSpcReduction="20000"/>
          </a:bodyPr>
          <a:lstStyle/>
          <a:p>
            <a:pPr marL="0" indent="0" algn="just" eaLnBrk="1" hangingPunct="1">
              <a:spcBef>
                <a:spcPct val="0"/>
              </a:spcBef>
              <a:buFont typeface="Arial" charset="0"/>
              <a:buNone/>
            </a:pPr>
            <a:r>
              <a:rPr lang="it-IT" smtClean="0"/>
              <a:t>La segmentazione può essere eseguita secondo diversi criteri, la cui scelta può derivare da un modo “consolidato” dalla prassi oppure da una “approccio innovativo” dell’azienda.</a:t>
            </a:r>
          </a:p>
          <a:p>
            <a:pPr marL="0" indent="0" algn="just" eaLnBrk="1" hangingPunct="1">
              <a:spcBef>
                <a:spcPct val="0"/>
              </a:spcBef>
              <a:buFont typeface="Arial" charset="0"/>
              <a:buNone/>
            </a:pPr>
            <a:endParaRPr lang="it-IT" smtClean="0"/>
          </a:p>
          <a:p>
            <a:pPr marL="0" indent="0" algn="just" eaLnBrk="1" hangingPunct="1">
              <a:spcBef>
                <a:spcPct val="0"/>
              </a:spcBef>
              <a:buFont typeface="Arial" charset="0"/>
              <a:buNone/>
            </a:pPr>
            <a:r>
              <a:rPr lang="it-IT" smtClean="0"/>
              <a:t>In ogni caso ci sono 4 test per verificare se la segmentazione è significativa. Il segmento deve infatti essere:</a:t>
            </a:r>
          </a:p>
          <a:p>
            <a:pPr marL="0" indent="0" algn="just" eaLnBrk="1" hangingPunct="1">
              <a:spcBef>
                <a:spcPct val="0"/>
              </a:spcBef>
              <a:buFont typeface="Arial" charset="0"/>
              <a:buNone/>
            </a:pPr>
            <a:endParaRPr lang="it-IT" smtClean="0"/>
          </a:p>
          <a:p>
            <a:pPr marL="0" indent="0" algn="just" eaLnBrk="1" hangingPunct="1">
              <a:spcBef>
                <a:spcPct val="0"/>
              </a:spcBef>
            </a:pPr>
            <a:endParaRPr lang="it-IT" sz="1000" i="1" smtClean="0"/>
          </a:p>
          <a:p>
            <a:pPr marL="273050" lvl="1" indent="-177800" algn="just" eaLnBrk="1" hangingPunct="1">
              <a:spcBef>
                <a:spcPct val="0"/>
              </a:spcBef>
              <a:buFont typeface="Arial" charset="0"/>
              <a:buChar char="•"/>
            </a:pPr>
            <a:r>
              <a:rPr lang="it-IT" i="1" u="sng" smtClean="0"/>
              <a:t>Misurabile:</a:t>
            </a:r>
            <a:r>
              <a:rPr lang="it-IT" i="1" smtClean="0"/>
              <a:t> E’ possibile misurare la dimensione in numero e/o valore?</a:t>
            </a:r>
          </a:p>
          <a:p>
            <a:pPr marL="273050" lvl="1" indent="-177800" algn="just" eaLnBrk="1" hangingPunct="1">
              <a:spcBef>
                <a:spcPct val="0"/>
              </a:spcBef>
              <a:buFont typeface="Arial" charset="0"/>
              <a:buChar char="•"/>
            </a:pPr>
            <a:r>
              <a:rPr lang="it-IT" i="1" u="sng" smtClean="0"/>
              <a:t>Sostenibile</a:t>
            </a:r>
            <a:r>
              <a:rPr lang="it-IT" i="1" smtClean="0"/>
              <a:t>: Il segmento è sufficientemente ampio e/o profittevole data la struttura dei costi/investimenti?</a:t>
            </a:r>
          </a:p>
          <a:p>
            <a:pPr marL="273050" lvl="1" indent="-177800" algn="just" eaLnBrk="1" hangingPunct="1">
              <a:spcBef>
                <a:spcPct val="0"/>
              </a:spcBef>
              <a:buFont typeface="Arial" charset="0"/>
              <a:buChar char="•"/>
            </a:pPr>
            <a:r>
              <a:rPr lang="it-IT" i="1" u="sng" smtClean="0"/>
              <a:t>Accessibile</a:t>
            </a:r>
            <a:r>
              <a:rPr lang="it-IT" i="1" smtClean="0"/>
              <a:t>: Quali sono i canali per raggiungere i clienti target, sono economicamente accessibili ?</a:t>
            </a:r>
          </a:p>
          <a:p>
            <a:pPr marL="273050" lvl="1" indent="-177800" algn="just" eaLnBrk="1" hangingPunct="1">
              <a:spcBef>
                <a:spcPct val="0"/>
              </a:spcBef>
              <a:buFont typeface="Arial" charset="0"/>
              <a:buChar char="•"/>
            </a:pPr>
            <a:r>
              <a:rPr lang="it-IT" i="1" u="sng" smtClean="0"/>
              <a:t>Attivabile</a:t>
            </a:r>
            <a:r>
              <a:rPr lang="it-IT" i="1" smtClean="0"/>
              <a:t>: Esistono specifiche azioni esplicitabili per attrarre, raggiungere i clienti del segmento?</a:t>
            </a:r>
          </a:p>
        </p:txBody>
      </p:sp>
      <p:sp>
        <p:nvSpPr>
          <p:cNvPr id="19459" name="Titolo 5"/>
          <p:cNvSpPr>
            <a:spLocks noGrp="1"/>
          </p:cNvSpPr>
          <p:nvPr>
            <p:ph type="title"/>
          </p:nvPr>
        </p:nvSpPr>
        <p:spPr bwMode="auto">
          <a:xfrm>
            <a:off x="1214438" y="454025"/>
            <a:ext cx="7286625" cy="7858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it-IT" sz="2400" smtClean="0">
                <a:latin typeface="Copperplate Gothic Bold" pitchFamily="34" charset="0"/>
              </a:rPr>
              <a:t>La segmentazione</a:t>
            </a:r>
          </a:p>
        </p:txBody>
      </p:sp>
    </p:spTree>
    <p:extLst>
      <p:ext uri="{BB962C8B-B14F-4D97-AF65-F5344CB8AC3E}">
        <p14:creationId xmlns:p14="http://schemas.microsoft.com/office/powerpoint/2010/main" xmlns="" val="1958411633"/>
      </p:ext>
    </p:extLst>
  </p:cSld>
  <p:clrMapOvr>
    <a:masterClrMapping/>
  </p:clrMapOvr>
  <p:transition advClick="0" advTm="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egnaposto numero diapositiva 3"/>
          <p:cNvSpPr>
            <a:spLocks noGrp="1"/>
          </p:cNvSpPr>
          <p:nvPr>
            <p:ph type="sldNum" sz="quarter" idx="12"/>
          </p:nvPr>
        </p:nvSpPr>
        <p:spPr>
          <a:xfrm>
            <a:off x="457200" y="6245225"/>
            <a:ext cx="2133600" cy="476250"/>
          </a:xfrm>
        </p:spPr>
        <p:txBody>
          <a:bodyPr/>
          <a:lstStyle/>
          <a:p>
            <a:pPr algn="l">
              <a:defRPr/>
            </a:pPr>
            <a:fld id="{D14ECB19-B549-4376-AE38-D4DDAC155296}" type="slidenum">
              <a:rPr lang="it-IT" smtClean="0"/>
              <a:pPr algn="l">
                <a:defRPr/>
              </a:pPr>
              <a:t>16</a:t>
            </a:fld>
            <a:endParaRPr lang="it-IT" smtClean="0"/>
          </a:p>
        </p:txBody>
      </p:sp>
      <p:sp>
        <p:nvSpPr>
          <p:cNvPr id="20483" name="Rectangle 13"/>
          <p:cNvSpPr>
            <a:spLocks noChangeArrowheads="1"/>
          </p:cNvSpPr>
          <p:nvPr/>
        </p:nvSpPr>
        <p:spPr bwMode="auto">
          <a:xfrm>
            <a:off x="357188" y="1787525"/>
            <a:ext cx="7823200" cy="44275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marL="266700" indent="-266700" algn="just">
              <a:spcBef>
                <a:spcPts val="1200"/>
              </a:spcBef>
              <a:buFont typeface="Wingdings" pitchFamily="2" charset="2"/>
              <a:buChar char="Ø"/>
            </a:pPr>
            <a:r>
              <a:rPr lang="it-IT">
                <a:latin typeface="Calibri" pitchFamily="34" charset="0"/>
              </a:rPr>
              <a:t>La crescente globalizzazione dei mercati, crea l’opportunità di sviluppare </a:t>
            </a:r>
            <a:r>
              <a:rPr lang="it-IT" b="1" i="1">
                <a:latin typeface="Calibri" pitchFamily="34" charset="0"/>
              </a:rPr>
              <a:t>prodotti universali</a:t>
            </a:r>
            <a:r>
              <a:rPr lang="it-IT">
                <a:latin typeface="Calibri" pitchFamily="34" charset="0"/>
              </a:rPr>
              <a:t>, il che richiede l’applicazione di un processo di segmentazione a livello internazionale, se non a livello mondiale.</a:t>
            </a:r>
          </a:p>
          <a:p>
            <a:pPr marL="266700" indent="-266700" algn="just">
              <a:spcBef>
                <a:spcPts val="1200"/>
              </a:spcBef>
              <a:buFont typeface="Wingdings" pitchFamily="2" charset="2"/>
              <a:buChar char="Ø"/>
            </a:pPr>
            <a:r>
              <a:rPr lang="it-IT">
                <a:latin typeface="Calibri" pitchFamily="34" charset="0"/>
              </a:rPr>
              <a:t>L’obiettivo è quello di scoprire </a:t>
            </a:r>
            <a:r>
              <a:rPr lang="it-IT" b="1">
                <a:latin typeface="Calibri" pitchFamily="34" charset="0"/>
              </a:rPr>
              <a:t>nei diversi Paesi e Regioni, gruppi di clienti</a:t>
            </a:r>
            <a:r>
              <a:rPr lang="it-IT">
                <a:latin typeface="Calibri" pitchFamily="34" charset="0"/>
              </a:rPr>
              <a:t> le cui aspettative condivise verso i prodotti trascendono i particolarismi nazionali e culturali.</a:t>
            </a:r>
          </a:p>
          <a:p>
            <a:pPr marL="266700" indent="-266700" algn="just">
              <a:spcBef>
                <a:spcPts val="1200"/>
              </a:spcBef>
              <a:buFont typeface="Wingdings" pitchFamily="2" charset="2"/>
              <a:buChar char="Ø"/>
            </a:pPr>
            <a:r>
              <a:rPr lang="it-IT">
                <a:latin typeface="Calibri" pitchFamily="34" charset="0"/>
              </a:rPr>
              <a:t>Questi </a:t>
            </a:r>
            <a:r>
              <a:rPr lang="it-IT" b="1">
                <a:latin typeface="Calibri" pitchFamily="34" charset="0"/>
              </a:rPr>
              <a:t>segmenti sovranazionali</a:t>
            </a:r>
            <a:r>
              <a:rPr lang="it-IT">
                <a:latin typeface="Calibri" pitchFamily="34" charset="0"/>
              </a:rPr>
              <a:t> (</a:t>
            </a:r>
            <a:r>
              <a:rPr lang="it-IT" u="sng">
                <a:latin typeface="Calibri" pitchFamily="34" charset="0"/>
              </a:rPr>
              <a:t>macrosegmentazione</a:t>
            </a:r>
            <a:r>
              <a:rPr lang="it-IT">
                <a:latin typeface="Calibri" pitchFamily="34" charset="0"/>
              </a:rPr>
              <a:t>) vengono affrontati con prodotti concepiti in modo abbastanza generico e polivalente da potersi adattare a ogni Paese.</a:t>
            </a:r>
          </a:p>
          <a:p>
            <a:pPr marL="266700" indent="-266700" algn="just">
              <a:spcBef>
                <a:spcPts val="1200"/>
              </a:spcBef>
              <a:buFont typeface="Wingdings" pitchFamily="2" charset="2"/>
              <a:buChar char="Ø"/>
            </a:pPr>
            <a:r>
              <a:rPr lang="it-IT">
                <a:latin typeface="Calibri" pitchFamily="34" charset="0"/>
              </a:rPr>
              <a:t>Possono anche posizionarsi in modo diverso a livello locale, per tener conto delle specificità culturali e locali (</a:t>
            </a:r>
            <a:r>
              <a:rPr lang="it-IT" u="sng">
                <a:latin typeface="Calibri" pitchFamily="34" charset="0"/>
              </a:rPr>
              <a:t>microsegmentazione</a:t>
            </a:r>
            <a:r>
              <a:rPr lang="it-IT">
                <a:latin typeface="Calibri" pitchFamily="34" charset="0"/>
              </a:rPr>
              <a:t>).</a:t>
            </a:r>
          </a:p>
        </p:txBody>
      </p:sp>
      <p:sp>
        <p:nvSpPr>
          <p:cNvPr id="20484" name="Titolo 5"/>
          <p:cNvSpPr>
            <a:spLocks noGrp="1"/>
          </p:cNvSpPr>
          <p:nvPr>
            <p:ph type="title"/>
          </p:nvPr>
        </p:nvSpPr>
        <p:spPr bwMode="auto">
          <a:xfrm>
            <a:off x="1214438" y="454025"/>
            <a:ext cx="7286625" cy="7858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it-IT" sz="2400" smtClean="0">
                <a:latin typeface="Copperplate Gothic Bold" pitchFamily="34" charset="0"/>
              </a:rPr>
              <a:t>La segmentazione internazionale</a:t>
            </a:r>
          </a:p>
        </p:txBody>
      </p:sp>
    </p:spTree>
    <p:extLst>
      <p:ext uri="{BB962C8B-B14F-4D97-AF65-F5344CB8AC3E}">
        <p14:creationId xmlns:p14="http://schemas.microsoft.com/office/powerpoint/2010/main" xmlns="" val="2560462724"/>
      </p:ext>
    </p:extLst>
  </p:cSld>
  <p:clrMapOvr>
    <a:masterClrMapping/>
  </p:clrMapOvr>
  <p:transition advClick="0" advTm="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B83CFA3E-F13A-4765-92D5-CF2C2A34AFDB}" type="slidenum">
              <a:rPr lang="it-IT" smtClean="0"/>
              <a:pPr>
                <a:defRPr/>
              </a:pPr>
              <a:t>17</a:t>
            </a:fld>
            <a:endParaRPr lang="it-IT" smtClean="0"/>
          </a:p>
        </p:txBody>
      </p:sp>
      <p:pic>
        <p:nvPicPr>
          <p:cNvPr id="21507" name="Picture 2" descr="C:\Users\Carpediem\Desktop\corso CUOA\corso mktg intern\immagini libro\2\7.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051050" y="1406525"/>
            <a:ext cx="4824413" cy="2716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1508" name="Titolo 5"/>
          <p:cNvSpPr>
            <a:spLocks noGrp="1"/>
          </p:cNvSpPr>
          <p:nvPr>
            <p:ph type="title"/>
          </p:nvPr>
        </p:nvSpPr>
        <p:spPr bwMode="auto">
          <a:xfrm>
            <a:off x="1214438" y="260350"/>
            <a:ext cx="7286625" cy="7858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it-IT" sz="2000" smtClean="0">
                <a:latin typeface="Copperplate Gothic Bold" pitchFamily="34" charset="0"/>
              </a:rPr>
              <a:t>Le fasi del processo di </a:t>
            </a:r>
            <a:br>
              <a:rPr lang="it-IT" sz="2000" smtClean="0">
                <a:latin typeface="Copperplate Gothic Bold" pitchFamily="34" charset="0"/>
              </a:rPr>
            </a:br>
            <a:r>
              <a:rPr lang="it-IT" sz="2000" smtClean="0">
                <a:latin typeface="Copperplate Gothic Bold" pitchFamily="34" charset="0"/>
              </a:rPr>
              <a:t>segmentazione internazionale</a:t>
            </a:r>
          </a:p>
        </p:txBody>
      </p:sp>
      <p:sp>
        <p:nvSpPr>
          <p:cNvPr id="21509" name="CasellaDiTesto 6"/>
          <p:cNvSpPr txBox="1">
            <a:spLocks noChangeArrowheads="1"/>
          </p:cNvSpPr>
          <p:nvPr/>
        </p:nvSpPr>
        <p:spPr bwMode="auto">
          <a:xfrm>
            <a:off x="468313" y="3992563"/>
            <a:ext cx="8280400" cy="2892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sz="1400">
                <a:latin typeface="Calibri" pitchFamily="34" charset="0"/>
              </a:rPr>
              <a:t>Il processo di segmentazione sui mercati internazionali può essere descritto in tre fasi successive: </a:t>
            </a:r>
          </a:p>
          <a:p>
            <a:pPr eaLnBrk="1" hangingPunct="1">
              <a:buFont typeface="Arial" charset="0"/>
              <a:buChar char="•"/>
            </a:pPr>
            <a:r>
              <a:rPr lang="it-IT" sz="1400" b="1">
                <a:latin typeface="Calibri" pitchFamily="34" charset="0"/>
              </a:rPr>
              <a:t> macrosegmentazione</a:t>
            </a:r>
            <a:r>
              <a:rPr lang="it-IT" sz="1400">
                <a:latin typeface="Calibri" pitchFamily="34" charset="0"/>
              </a:rPr>
              <a:t> in questa prima fase l’impresa raggruppa i diversi paesi in base alla loro similarità rispetto agli indicatori macro (di tipo geografico, demografico, socioeconomico, culturale e tecnologico). Successivamente si individuano i mercati particolarmente attrattivi anche in termini di coerenza con gli obiettivi e le caratteristiche dell’azienda;</a:t>
            </a:r>
            <a:endParaRPr lang="it-IT" sz="1400" b="1">
              <a:latin typeface="Calibri" pitchFamily="34" charset="0"/>
            </a:endParaRPr>
          </a:p>
          <a:p>
            <a:pPr eaLnBrk="1" hangingPunct="1">
              <a:buFont typeface="Arial" charset="0"/>
              <a:buChar char="•"/>
            </a:pPr>
            <a:r>
              <a:rPr lang="it-IT" sz="1400">
                <a:latin typeface="Calibri" pitchFamily="34" charset="0"/>
              </a:rPr>
              <a:t> </a:t>
            </a:r>
            <a:r>
              <a:rPr lang="it-IT" sz="1400" b="1">
                <a:latin typeface="Calibri" pitchFamily="34" charset="0"/>
              </a:rPr>
              <a:t>microsegmentazione </a:t>
            </a:r>
            <a:r>
              <a:rPr lang="it-IT" sz="1400">
                <a:latin typeface="Calibri" pitchFamily="34" charset="0"/>
              </a:rPr>
              <a:t> si procede ad una analisi più dettagliata dei paesi considerati attrattivi  per l’impresa; l’attenzione sarà focalizzata sui microsegmenti ovvero sui gruppi di consumatori che sono al contempo omogenei al loro interno e disomogenei tra loro rispetto alle variabili di segmentazione prese in considerazione. La microsegmentazione può basarsi su scelte di multinazionalizzazione (paese per paese – area geografica per area geografiica) o di globalizzazione dell’impresa (i mercati di riferimento sono considerati facenti parte di un unico mercato globale);</a:t>
            </a:r>
          </a:p>
          <a:p>
            <a:pPr eaLnBrk="1" hangingPunct="1">
              <a:buFont typeface="Arial" charset="0"/>
              <a:buChar char="•"/>
            </a:pPr>
            <a:r>
              <a:rPr lang="it-IT" sz="1400">
                <a:latin typeface="Calibri" pitchFamily="34" charset="0"/>
              </a:rPr>
              <a:t> </a:t>
            </a:r>
            <a:r>
              <a:rPr lang="it-IT" sz="1400" b="1">
                <a:latin typeface="Calibri" pitchFamily="34" charset="0"/>
              </a:rPr>
              <a:t>segmentazione </a:t>
            </a:r>
            <a:r>
              <a:rPr lang="it-IT" sz="1400">
                <a:latin typeface="Calibri" pitchFamily="34" charset="0"/>
              </a:rPr>
              <a:t>orizzontale si procede all’associazione dei microsegmenti nazionali simili in un unico cluster transnazionale che sarà oggetto di politiche di marketing sviluppate ad hoc. </a:t>
            </a:r>
          </a:p>
        </p:txBody>
      </p:sp>
    </p:spTree>
    <p:extLst>
      <p:ext uri="{BB962C8B-B14F-4D97-AF65-F5344CB8AC3E}">
        <p14:creationId xmlns:p14="http://schemas.microsoft.com/office/powerpoint/2010/main" xmlns="" val="929648300"/>
      </p:ext>
    </p:extLst>
  </p:cSld>
  <p:clrMapOvr>
    <a:masterClrMapping/>
  </p:clrMapOvr>
  <p:transition advClick="0" advTm="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egnaposto numero diapositiva 3"/>
          <p:cNvSpPr>
            <a:spLocks noGrp="1"/>
          </p:cNvSpPr>
          <p:nvPr>
            <p:ph type="sldNum" sz="quarter" idx="12"/>
          </p:nvPr>
        </p:nvSpPr>
        <p:spPr>
          <a:xfrm>
            <a:off x="457200" y="6245225"/>
            <a:ext cx="2133600" cy="476250"/>
          </a:xfrm>
        </p:spPr>
        <p:txBody>
          <a:bodyPr/>
          <a:lstStyle/>
          <a:p>
            <a:pPr algn="l">
              <a:defRPr/>
            </a:pPr>
            <a:fld id="{C9471B2C-6131-4673-AACD-9EABA881F8F8}" type="slidenum">
              <a:rPr lang="it-IT" smtClean="0"/>
              <a:pPr algn="l">
                <a:defRPr/>
              </a:pPr>
              <a:t>18</a:t>
            </a:fld>
            <a:endParaRPr lang="it-IT" smtClean="0"/>
          </a:p>
        </p:txBody>
      </p:sp>
      <p:sp>
        <p:nvSpPr>
          <p:cNvPr id="22531" name="Rectangle 13"/>
          <p:cNvSpPr>
            <a:spLocks noChangeArrowheads="1"/>
          </p:cNvSpPr>
          <p:nvPr/>
        </p:nvSpPr>
        <p:spPr bwMode="auto">
          <a:xfrm>
            <a:off x="357188" y="1801813"/>
            <a:ext cx="7823200" cy="4413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lIns="0" tIns="0" rIns="0" bIns="0"/>
          <a:lstStyle/>
          <a:p>
            <a:pPr marL="266700" indent="-266700" algn="just">
              <a:spcBef>
                <a:spcPts val="1200"/>
              </a:spcBef>
              <a:buFont typeface="Wingdings" pitchFamily="2" charset="2"/>
              <a:buChar char="Ø"/>
            </a:pPr>
            <a:r>
              <a:rPr lang="it-IT">
                <a:latin typeface="Calibri" pitchFamily="34" charset="0"/>
              </a:rPr>
              <a:t>La </a:t>
            </a:r>
            <a:r>
              <a:rPr lang="it-IT" b="1">
                <a:latin typeface="Calibri" pitchFamily="34" charset="0"/>
              </a:rPr>
              <a:t>segmentazione internazionale</a:t>
            </a:r>
            <a:r>
              <a:rPr lang="it-IT">
                <a:latin typeface="Calibri" pitchFamily="34" charset="0"/>
              </a:rPr>
              <a:t> si sforza quindi di identificare segmenti di clienti che, </a:t>
            </a:r>
            <a:r>
              <a:rPr lang="it-IT" b="1">
                <a:latin typeface="Calibri" pitchFamily="34" charset="0"/>
              </a:rPr>
              <a:t>oltre i confini nazionali</a:t>
            </a:r>
            <a:r>
              <a:rPr lang="it-IT">
                <a:latin typeface="Calibri" pitchFamily="34" charset="0"/>
              </a:rPr>
              <a:t>, abbiano </a:t>
            </a:r>
            <a:r>
              <a:rPr lang="it-IT" b="1">
                <a:latin typeface="Calibri" pitchFamily="34" charset="0"/>
              </a:rPr>
              <a:t>aspettative e comportamenti simili</a:t>
            </a:r>
            <a:r>
              <a:rPr lang="it-IT">
                <a:latin typeface="Calibri" pitchFamily="34" charset="0"/>
              </a:rPr>
              <a:t>.</a:t>
            </a:r>
          </a:p>
          <a:p>
            <a:pPr marL="266700" indent="-266700" algn="just">
              <a:spcBef>
                <a:spcPts val="1200"/>
              </a:spcBef>
              <a:buFont typeface="Wingdings" pitchFamily="2" charset="2"/>
              <a:buChar char="Ø"/>
            </a:pPr>
            <a:r>
              <a:rPr lang="it-IT">
                <a:latin typeface="Calibri" pitchFamily="34" charset="0"/>
              </a:rPr>
              <a:t>Nella segmentazione internazionale si possono adottare tre approcci distinti. Un’impresa può distribuire e vendere un prodotto fisicamente identico (a parte qualche sfumatura), rivolgendosi a:</a:t>
            </a:r>
          </a:p>
          <a:p>
            <a:pPr marL="622300" lvl="1" indent="-266700" algn="just">
              <a:spcBef>
                <a:spcPts val="1200"/>
              </a:spcBef>
              <a:buFont typeface="Wingdings" pitchFamily="2" charset="2"/>
              <a:buChar char="Ø"/>
            </a:pPr>
            <a:r>
              <a:rPr lang="it-IT" i="1">
                <a:latin typeface="Calibri" pitchFamily="34" charset="0"/>
              </a:rPr>
              <a:t>Gruppi geografici di Paesi, culture e infrastrutture simili;</a:t>
            </a:r>
          </a:p>
          <a:p>
            <a:pPr marL="622300" lvl="1" indent="-266700" algn="just">
              <a:spcBef>
                <a:spcPts val="1200"/>
              </a:spcBef>
              <a:buFont typeface="Wingdings" pitchFamily="2" charset="2"/>
              <a:buChar char="Ø"/>
            </a:pPr>
            <a:r>
              <a:rPr lang="it-IT" i="1">
                <a:latin typeface="Calibri" pitchFamily="34" charset="0"/>
              </a:rPr>
              <a:t>Segmenti universali all’interno di ogni Paese oppure,</a:t>
            </a:r>
          </a:p>
          <a:p>
            <a:pPr marL="622300" lvl="1" indent="-266700" algn="just">
              <a:spcBef>
                <a:spcPts val="1200"/>
              </a:spcBef>
              <a:buFont typeface="Wingdings" pitchFamily="2" charset="2"/>
              <a:buChar char="Ø"/>
            </a:pPr>
            <a:r>
              <a:rPr lang="it-IT" i="1">
                <a:latin typeface="Calibri" pitchFamily="34" charset="0"/>
              </a:rPr>
              <a:t>Segmenti diversi all’interno di ogni Paese.</a:t>
            </a:r>
          </a:p>
          <a:p>
            <a:pPr marL="266700" indent="-266700" algn="just">
              <a:buFont typeface="Wingdings" pitchFamily="2" charset="2"/>
              <a:buChar char="Ø"/>
            </a:pPr>
            <a:endParaRPr lang="it-IT">
              <a:latin typeface="Calibri" pitchFamily="34" charset="0"/>
            </a:endParaRPr>
          </a:p>
        </p:txBody>
      </p:sp>
      <p:sp>
        <p:nvSpPr>
          <p:cNvPr id="22532" name="Titolo 5"/>
          <p:cNvSpPr>
            <a:spLocks noGrp="1"/>
          </p:cNvSpPr>
          <p:nvPr>
            <p:ph type="title"/>
          </p:nvPr>
        </p:nvSpPr>
        <p:spPr bwMode="auto">
          <a:xfrm>
            <a:off x="1214438" y="454025"/>
            <a:ext cx="7286625" cy="7858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it-IT" sz="2400" smtClean="0">
                <a:latin typeface="Copperplate Gothic Bold" pitchFamily="34" charset="0"/>
              </a:rPr>
              <a:t>La segmentazione internazionale</a:t>
            </a:r>
          </a:p>
        </p:txBody>
      </p:sp>
    </p:spTree>
    <p:extLst>
      <p:ext uri="{BB962C8B-B14F-4D97-AF65-F5344CB8AC3E}">
        <p14:creationId xmlns:p14="http://schemas.microsoft.com/office/powerpoint/2010/main" xmlns="" val="798914852"/>
      </p:ext>
    </p:extLst>
  </p:cSld>
  <p:clrMapOvr>
    <a:masterClrMapping/>
  </p:clrMapOvr>
  <p:transition advClick="0" advTm="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Grp="1" noChangeArrowheads="1"/>
          </p:cNvSpPr>
          <p:nvPr>
            <p:ph type="body" sz="half" idx="1"/>
          </p:nvPr>
        </p:nvSpPr>
        <p:spPr>
          <a:xfrm>
            <a:off x="555625" y="1835150"/>
            <a:ext cx="7835900" cy="2665413"/>
          </a:xfrm>
        </p:spPr>
        <p:txBody>
          <a:bodyPr>
            <a:normAutofit fontScale="70000" lnSpcReduction="20000"/>
          </a:bodyPr>
          <a:lstStyle/>
          <a:p>
            <a:pPr marL="0" indent="0" algn="just" eaLnBrk="1" hangingPunct="1">
              <a:spcBef>
                <a:spcPts val="1200"/>
              </a:spcBef>
              <a:buFont typeface="Arial" charset="0"/>
              <a:buNone/>
            </a:pPr>
            <a:r>
              <a:rPr lang="it-IT" sz="1800" smtClean="0"/>
              <a:t>Rivolgersi a gruppi di Paesi omogenei sotto l’aspetto economico e culturale costituisce una prima forma di segmentazione internazionale, la più semplice.</a:t>
            </a:r>
          </a:p>
          <a:p>
            <a:pPr marL="0" indent="0" algn="just" eaLnBrk="1" hangingPunct="1">
              <a:spcBef>
                <a:spcPts val="1200"/>
              </a:spcBef>
              <a:buFont typeface="Arial" charset="0"/>
              <a:buNone/>
            </a:pPr>
            <a:r>
              <a:rPr lang="it-IT" sz="1800" smtClean="0"/>
              <a:t>E’ il caso per esempio, dei Paesi scandinavi, dei Paesi europei di lingua germanica o di alcuni Paesi di lingua spagnola dell’America latina o ancora il caso dell’America settentrionale e dei Paesi del Sud-Est Asiatico.</a:t>
            </a:r>
          </a:p>
          <a:p>
            <a:pPr marL="0" indent="0" algn="just" eaLnBrk="1" hangingPunct="1">
              <a:spcBef>
                <a:spcPts val="1200"/>
              </a:spcBef>
              <a:buFont typeface="Arial" charset="0"/>
              <a:buNone/>
            </a:pPr>
            <a:r>
              <a:rPr lang="it-IT" sz="1800" smtClean="0"/>
              <a:t>Tuttavia questo approccio presenta alcuni limiti importanti:</a:t>
            </a:r>
          </a:p>
          <a:p>
            <a:pPr marL="273050" lvl="1" indent="-177800" algn="just" eaLnBrk="1" hangingPunct="1">
              <a:spcBef>
                <a:spcPts val="1200"/>
              </a:spcBef>
              <a:buFont typeface="Wingdings" pitchFamily="2" charset="2"/>
              <a:buChar char="Ø"/>
            </a:pPr>
            <a:r>
              <a:rPr lang="it-IT" sz="1800" smtClean="0"/>
              <a:t>Il criterio di segmentazione su cui si basa è rappresentato dal Paese stesso e non da variabili proprie dei clienti;</a:t>
            </a:r>
          </a:p>
          <a:p>
            <a:pPr marL="273050" lvl="1" indent="-177800" algn="just" eaLnBrk="1" hangingPunct="1">
              <a:spcBef>
                <a:spcPts val="1200"/>
              </a:spcBef>
              <a:buFont typeface="Wingdings" pitchFamily="2" charset="2"/>
              <a:buChar char="Ø"/>
            </a:pPr>
            <a:r>
              <a:rPr lang="it-IT" sz="1800" smtClean="0"/>
              <a:t>Presuppone l’esistenza di una notevole omogeneità all’interno del raggruppamento di Paesi, il che si verifica raramente;</a:t>
            </a:r>
          </a:p>
          <a:p>
            <a:pPr marL="273050" lvl="1" indent="-177800" algn="just" eaLnBrk="1" hangingPunct="1">
              <a:spcBef>
                <a:spcPts val="1200"/>
              </a:spcBef>
              <a:buFont typeface="Wingdings" pitchFamily="2" charset="2"/>
              <a:buChar char="Ø"/>
            </a:pPr>
            <a:r>
              <a:rPr lang="it-IT" sz="1800" smtClean="0"/>
              <a:t>Trascura il fatto che vi sono segmenti che possono valicare i confini nazionali e ritrovarsi in Paesi diversi da quelli che fanno parte del raggruppamento.</a:t>
            </a:r>
          </a:p>
          <a:p>
            <a:pPr marL="0" indent="0" algn="just" eaLnBrk="1" hangingPunct="1">
              <a:spcBef>
                <a:spcPts val="1200"/>
              </a:spcBef>
              <a:buFont typeface="Wingdings" pitchFamily="2" charset="2"/>
              <a:buChar char="Ø"/>
            </a:pPr>
            <a:endParaRPr lang="it-IT" sz="1800" smtClean="0"/>
          </a:p>
          <a:p>
            <a:pPr marL="0" indent="0" algn="just" eaLnBrk="1" hangingPunct="1">
              <a:spcBef>
                <a:spcPts val="1200"/>
              </a:spcBef>
              <a:buFont typeface="Wingdings" pitchFamily="2" charset="2"/>
              <a:buChar char="Ø"/>
            </a:pPr>
            <a:endParaRPr lang="it-IT" sz="1800" smtClean="0"/>
          </a:p>
        </p:txBody>
      </p:sp>
      <p:sp>
        <p:nvSpPr>
          <p:cNvPr id="23555" name="Titolo 5"/>
          <p:cNvSpPr>
            <a:spLocks noGrp="1"/>
          </p:cNvSpPr>
          <p:nvPr>
            <p:ph type="title"/>
          </p:nvPr>
        </p:nvSpPr>
        <p:spPr bwMode="auto">
          <a:xfrm>
            <a:off x="1214438" y="344488"/>
            <a:ext cx="7286625" cy="785812"/>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pPr defTabSz="762000" eaLnBrk="1" hangingPunct="1">
              <a:lnSpc>
                <a:spcPct val="90000"/>
              </a:lnSpc>
              <a:spcBef>
                <a:spcPct val="50000"/>
              </a:spcBef>
            </a:pPr>
            <a:r>
              <a:rPr lang="it-IT" sz="2400" smtClean="0">
                <a:latin typeface="Copperplate Gothic Bold" pitchFamily="34" charset="0"/>
              </a:rPr>
              <a:t>1. Segmenti internazionali: </a:t>
            </a:r>
            <a:br>
              <a:rPr lang="it-IT" sz="2400" smtClean="0">
                <a:latin typeface="Copperplate Gothic Bold" pitchFamily="34" charset="0"/>
              </a:rPr>
            </a:br>
            <a:r>
              <a:rPr lang="it-IT" sz="2400" smtClean="0">
                <a:latin typeface="Copperplate Gothic Bold" pitchFamily="34" charset="0"/>
              </a:rPr>
              <a:t>“Gruppi di Paesi” simili</a:t>
            </a:r>
            <a:r>
              <a:rPr lang="it-IT" sz="2400" smtClean="0"/>
              <a:t/>
            </a:r>
            <a:br>
              <a:rPr lang="it-IT" sz="2400" smtClean="0"/>
            </a:br>
            <a:r>
              <a:rPr lang="it-IT" sz="2400" smtClean="0">
                <a:solidFill>
                  <a:srgbClr val="FF9933"/>
                </a:solidFill>
              </a:rPr>
              <a:t/>
            </a:r>
            <a:br>
              <a:rPr lang="it-IT" sz="2400" smtClean="0">
                <a:solidFill>
                  <a:srgbClr val="FF9933"/>
                </a:solidFill>
              </a:rPr>
            </a:br>
            <a:endParaRPr lang="it-IT" sz="2400" smtClean="0"/>
          </a:p>
        </p:txBody>
      </p:sp>
    </p:spTree>
    <p:extLst>
      <p:ext uri="{BB962C8B-B14F-4D97-AF65-F5344CB8AC3E}">
        <p14:creationId xmlns:p14="http://schemas.microsoft.com/office/powerpoint/2010/main" xmlns="" val="3071867993"/>
      </p:ext>
    </p:extLst>
  </p:cSld>
  <p:clrMapOvr>
    <a:masterClrMapping/>
  </p:clrMapOvr>
  <p:transition spd="slow">
    <p:pull dir="l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body" idx="1"/>
          </p:nvPr>
        </p:nvSpPr>
        <p:spPr>
          <a:xfrm>
            <a:off x="468313" y="1268760"/>
            <a:ext cx="8064500" cy="4930775"/>
          </a:xfrm>
        </p:spPr>
        <p:txBody>
          <a:bodyPr lIns="92075" tIns="46038" rIns="92075" bIns="46038">
            <a:normAutofit fontScale="85000" lnSpcReduction="20000"/>
          </a:bodyPr>
          <a:lstStyle/>
          <a:p>
            <a:pPr marL="266700" indent="-266700" eaLnBrk="1" hangingPunct="1">
              <a:lnSpc>
                <a:spcPct val="110000"/>
              </a:lnSpc>
              <a:spcBef>
                <a:spcPct val="0"/>
              </a:spcBef>
              <a:buFont typeface="Wingdings" pitchFamily="2" charset="2"/>
              <a:buChar char="Ø"/>
              <a:tabLst>
                <a:tab pos="266700" algn="l"/>
              </a:tabLst>
            </a:pPr>
            <a:r>
              <a:rPr lang="it-IT" i="1" dirty="0" smtClean="0"/>
              <a:t>Criteri gestionali del marketing strategico e operativo, applicato ai mercati esteri</a:t>
            </a:r>
          </a:p>
          <a:p>
            <a:pPr marL="266700" indent="-266700" eaLnBrk="1" hangingPunct="1">
              <a:lnSpc>
                <a:spcPct val="110000"/>
              </a:lnSpc>
              <a:spcBef>
                <a:spcPct val="0"/>
              </a:spcBef>
              <a:buFont typeface="Wingdings" pitchFamily="2" charset="2"/>
              <a:buChar char="Ø"/>
              <a:tabLst>
                <a:tab pos="266700" algn="l"/>
              </a:tabLst>
            </a:pPr>
            <a:r>
              <a:rPr lang="it-IT" i="1" dirty="0" smtClean="0"/>
              <a:t>Leve del marketing-mix per i mercati esteri di interesse</a:t>
            </a:r>
          </a:p>
          <a:p>
            <a:pPr marL="266700" indent="-266700" eaLnBrk="1" hangingPunct="1">
              <a:lnSpc>
                <a:spcPct val="110000"/>
              </a:lnSpc>
              <a:spcBef>
                <a:spcPct val="0"/>
              </a:spcBef>
              <a:buFont typeface="Wingdings" pitchFamily="2" charset="2"/>
              <a:buChar char="Ø"/>
              <a:tabLst>
                <a:tab pos="266700" algn="l"/>
              </a:tabLst>
            </a:pPr>
            <a:r>
              <a:rPr lang="it-IT" i="1" dirty="0" smtClean="0"/>
              <a:t>Segmentazione: generalità e utilizzo per la selezione di mercati, clienti e reti distributive all’estero</a:t>
            </a:r>
          </a:p>
          <a:p>
            <a:pPr marL="266700" indent="-266700" eaLnBrk="1" hangingPunct="1">
              <a:lnSpc>
                <a:spcPct val="110000"/>
              </a:lnSpc>
              <a:spcBef>
                <a:spcPct val="0"/>
              </a:spcBef>
              <a:buFont typeface="Wingdings" pitchFamily="2" charset="2"/>
              <a:buChar char="Ø"/>
              <a:tabLst>
                <a:tab pos="266700" algn="l"/>
              </a:tabLst>
            </a:pPr>
            <a:r>
              <a:rPr lang="it-IT" i="1" dirty="0" smtClean="0"/>
              <a:t>Posizionamento dell’impresa e dell’offerta prodotti-servizi sui mercati esteri</a:t>
            </a:r>
          </a:p>
          <a:p>
            <a:pPr marL="266700" indent="-266700" eaLnBrk="1" hangingPunct="1">
              <a:lnSpc>
                <a:spcPct val="110000"/>
              </a:lnSpc>
              <a:spcBef>
                <a:spcPct val="0"/>
              </a:spcBef>
              <a:buFont typeface="Wingdings" pitchFamily="2" charset="2"/>
              <a:buChar char="Ø"/>
              <a:tabLst>
                <a:tab pos="266700" algn="l"/>
              </a:tabLst>
            </a:pPr>
            <a:r>
              <a:rPr lang="it-IT" i="1" dirty="0" smtClean="0"/>
              <a:t>Principali dinamiche e scenari congiunturali dei mercati esteri di maggiore interesse</a:t>
            </a:r>
          </a:p>
          <a:p>
            <a:pPr marL="266700" indent="-266700" eaLnBrk="1" hangingPunct="1">
              <a:lnSpc>
                <a:spcPct val="110000"/>
              </a:lnSpc>
              <a:spcBef>
                <a:spcPct val="0"/>
              </a:spcBef>
              <a:buFont typeface="Wingdings" pitchFamily="2" charset="2"/>
              <a:buChar char="Ø"/>
              <a:tabLst>
                <a:tab pos="266700" algn="l"/>
              </a:tabLst>
            </a:pPr>
            <a:r>
              <a:rPr lang="it-IT" i="1" dirty="0" smtClean="0"/>
              <a:t>Analisi di un mercato estero ritenuto attrattivo per l’offerta prodotto-servizio dell’impresa</a:t>
            </a:r>
          </a:p>
          <a:p>
            <a:pPr marL="266700" indent="-266700" eaLnBrk="1" hangingPunct="1">
              <a:lnSpc>
                <a:spcPct val="110000"/>
              </a:lnSpc>
              <a:spcBef>
                <a:spcPct val="0"/>
              </a:spcBef>
              <a:buFont typeface="Wingdings" pitchFamily="2" charset="2"/>
              <a:buChar char="Ø"/>
              <a:tabLst>
                <a:tab pos="266700" algn="l"/>
              </a:tabLst>
            </a:pPr>
            <a:r>
              <a:rPr lang="it-IT" i="1" dirty="0" smtClean="0"/>
              <a:t>Le fonti di informazione per l’approvvigionamento informativo sui mercati esteri</a:t>
            </a:r>
          </a:p>
          <a:p>
            <a:pPr marL="577850" lvl="1" indent="-177800" eaLnBrk="1" hangingPunct="1">
              <a:spcBef>
                <a:spcPct val="0"/>
              </a:spcBef>
              <a:buFont typeface="Arial" charset="0"/>
              <a:buChar char="•"/>
              <a:tabLst>
                <a:tab pos="266700" algn="l"/>
              </a:tabLst>
            </a:pPr>
            <a:endParaRPr lang="it-IT" dirty="0" smtClean="0"/>
          </a:p>
        </p:txBody>
      </p:sp>
      <p:sp>
        <p:nvSpPr>
          <p:cNvPr id="6148" name="Segnaposto numero diapositiva 6"/>
          <p:cNvSpPr>
            <a:spLocks noGrp="1"/>
          </p:cNvSpPr>
          <p:nvPr>
            <p:ph type="sldNum" sz="quarter" idx="12"/>
          </p:nvPr>
        </p:nvSpPr>
        <p:spPr/>
        <p:txBody>
          <a:bodyPr/>
          <a:lstStyle/>
          <a:p>
            <a:pPr>
              <a:defRPr/>
            </a:pPr>
            <a:fld id="{D6AEADE0-F5EC-4610-8462-E9C0CEA11D14}" type="slidenum">
              <a:rPr lang="it-IT" smtClean="0"/>
              <a:pPr>
                <a:defRPr/>
              </a:pPr>
              <a:t>2</a:t>
            </a:fld>
            <a:endParaRPr lang="it-IT" smtClean="0"/>
          </a:p>
        </p:txBody>
      </p:sp>
      <p:sp>
        <p:nvSpPr>
          <p:cNvPr id="6"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Indice</a:t>
            </a:r>
          </a:p>
        </p:txBody>
      </p:sp>
    </p:spTree>
    <p:extLst>
      <p:ext uri="{BB962C8B-B14F-4D97-AF65-F5344CB8AC3E}">
        <p14:creationId xmlns:p14="http://schemas.microsoft.com/office/powerpoint/2010/main" xmlns="" val="2948046808"/>
      </p:ext>
    </p:extLst>
  </p:cSld>
  <p:clrMapOvr>
    <a:masterClrMapping/>
  </p:clrMapOvr>
  <p:transition advClick="0" advTm="0"/>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3"/>
          <p:cNvSpPr>
            <a:spLocks noGrp="1" noChangeArrowheads="1"/>
          </p:cNvSpPr>
          <p:nvPr>
            <p:ph type="body" sz="half" idx="1"/>
          </p:nvPr>
        </p:nvSpPr>
        <p:spPr>
          <a:xfrm>
            <a:off x="514350" y="4643438"/>
            <a:ext cx="8161338" cy="1985962"/>
          </a:xfrm>
        </p:spPr>
        <p:txBody>
          <a:bodyPr>
            <a:normAutofit fontScale="92500" lnSpcReduction="10000"/>
          </a:bodyPr>
          <a:lstStyle/>
          <a:p>
            <a:pPr marL="182563" indent="-182563" algn="just" eaLnBrk="1" hangingPunct="1">
              <a:spcBef>
                <a:spcPct val="0"/>
              </a:spcBef>
            </a:pPr>
            <a:r>
              <a:rPr lang="it-IT" sz="1400" i="1" smtClean="0"/>
              <a:t> </a:t>
            </a:r>
            <a:r>
              <a:rPr lang="it-IT" sz="1400" smtClean="0"/>
              <a:t>A seguito delle tendenze alla globalizzazione dell’economia molti prodotti e marche sono attualmente conosciute e accettati su scala mondiale. Questi sono utilizzati da gruppi di clienti presenti in tutti i Paesi che formano </a:t>
            </a:r>
            <a:r>
              <a:rPr lang="it-IT" sz="1400" b="1" i="1" smtClean="0"/>
              <a:t>segmenti universali o sovranazionali</a:t>
            </a:r>
            <a:r>
              <a:rPr lang="it-IT" sz="1400" smtClean="0"/>
              <a:t>.</a:t>
            </a:r>
          </a:p>
          <a:p>
            <a:pPr marL="182563" indent="-182563" algn="just" eaLnBrk="1" hangingPunct="1">
              <a:spcBef>
                <a:spcPct val="0"/>
              </a:spcBef>
            </a:pPr>
            <a:r>
              <a:rPr lang="it-IT" sz="1400" smtClean="0"/>
              <a:t>La sfida della globalizzazione consiste innanzitutto nell’identificare questi segmenti sovranazionali e, successivamente, nell’affrontarli con un programma di marketing adattato a questi clienti  potenziali di nazionalità diverse.</a:t>
            </a:r>
          </a:p>
          <a:p>
            <a:pPr marL="182563" indent="-182563" algn="just" eaLnBrk="1" hangingPunct="1">
              <a:spcBef>
                <a:spcPct val="0"/>
              </a:spcBef>
            </a:pPr>
            <a:r>
              <a:rPr lang="it-IT" sz="1400" smtClean="0"/>
              <a:t>La figura mostra i segmenti universali. In una strategia di questo tipo, </a:t>
            </a:r>
            <a:r>
              <a:rPr lang="it-IT" sz="1400" b="1" smtClean="0"/>
              <a:t>strategia di marketing indifferenziata</a:t>
            </a:r>
            <a:r>
              <a:rPr lang="it-IT" sz="1400" smtClean="0"/>
              <a:t> per ogni Paese.</a:t>
            </a:r>
          </a:p>
          <a:p>
            <a:pPr marL="182563" indent="-182563" algn="just" eaLnBrk="1" hangingPunct="1">
              <a:spcBef>
                <a:spcPct val="0"/>
              </a:spcBef>
            </a:pPr>
            <a:r>
              <a:rPr lang="it-IT" sz="1400" smtClean="0"/>
              <a:t>Le dimensioni di un segmento di questo tipo possono essere molto limitate in alcuni Paesi. E’ la loro somma a renderli attraenti. </a:t>
            </a:r>
            <a:endParaRPr lang="it-IT" sz="1400" i="1" smtClean="0"/>
          </a:p>
        </p:txBody>
      </p:sp>
      <p:sp>
        <p:nvSpPr>
          <p:cNvPr id="24579" name="Text Box 41"/>
          <p:cNvSpPr txBox="1">
            <a:spLocks noChangeArrowheads="1"/>
          </p:cNvSpPr>
          <p:nvPr/>
        </p:nvSpPr>
        <p:spPr bwMode="auto">
          <a:xfrm>
            <a:off x="6824663" y="4403725"/>
            <a:ext cx="171450" cy="239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200" b="1">
                <a:latin typeface="Calibri" pitchFamily="34" charset="0"/>
              </a:rPr>
              <a:t>F</a:t>
            </a:r>
          </a:p>
        </p:txBody>
      </p:sp>
      <p:sp>
        <p:nvSpPr>
          <p:cNvPr id="24580" name="Rectangle 43"/>
          <p:cNvSpPr>
            <a:spLocks noChangeArrowheads="1"/>
          </p:cNvSpPr>
          <p:nvPr/>
        </p:nvSpPr>
        <p:spPr bwMode="auto">
          <a:xfrm>
            <a:off x="2800350" y="1435100"/>
            <a:ext cx="3455988" cy="28670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lnSpc>
                <a:spcPct val="80000"/>
              </a:lnSpc>
              <a:spcBef>
                <a:spcPct val="50000"/>
              </a:spcBef>
            </a:pPr>
            <a:endParaRPr lang="it-IT">
              <a:latin typeface="Calibri" pitchFamily="34" charset="0"/>
            </a:endParaRPr>
          </a:p>
        </p:txBody>
      </p:sp>
      <p:sp>
        <p:nvSpPr>
          <p:cNvPr id="1665068" name="Rectangle 44"/>
          <p:cNvSpPr>
            <a:spLocks noChangeArrowheads="1"/>
          </p:cNvSpPr>
          <p:nvPr/>
        </p:nvSpPr>
        <p:spPr bwMode="auto">
          <a:xfrm>
            <a:off x="2957513" y="2400300"/>
            <a:ext cx="357187" cy="277813"/>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1000" b="1">
              <a:latin typeface="+mn-lt"/>
              <a:cs typeface="+mn-cs"/>
            </a:endParaRPr>
          </a:p>
        </p:txBody>
      </p:sp>
      <p:sp>
        <p:nvSpPr>
          <p:cNvPr id="1665069" name="Rectangle 45"/>
          <p:cNvSpPr>
            <a:spLocks noChangeArrowheads="1"/>
          </p:cNvSpPr>
          <p:nvPr/>
        </p:nvSpPr>
        <p:spPr bwMode="auto">
          <a:xfrm>
            <a:off x="2957513" y="2668588"/>
            <a:ext cx="357187" cy="1633537"/>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700">
              <a:latin typeface="+mn-lt"/>
              <a:cs typeface="+mn-cs"/>
            </a:endParaRPr>
          </a:p>
        </p:txBody>
      </p:sp>
      <p:grpSp>
        <p:nvGrpSpPr>
          <p:cNvPr id="24583" name="Group 46"/>
          <p:cNvGrpSpPr>
            <a:grpSpLocks/>
          </p:cNvGrpSpPr>
          <p:nvPr/>
        </p:nvGrpSpPr>
        <p:grpSpPr bwMode="auto">
          <a:xfrm>
            <a:off x="5699125" y="2390775"/>
            <a:ext cx="358775" cy="1911350"/>
            <a:chOff x="4876" y="1480"/>
            <a:chExt cx="408" cy="1542"/>
          </a:xfrm>
        </p:grpSpPr>
        <p:sp>
          <p:nvSpPr>
            <p:cNvPr id="1665071" name="Rectangle 47"/>
            <p:cNvSpPr>
              <a:spLocks noChangeArrowheads="1"/>
            </p:cNvSpPr>
            <p:nvPr/>
          </p:nvSpPr>
          <p:spPr bwMode="auto">
            <a:xfrm>
              <a:off x="4876" y="1480"/>
              <a:ext cx="408" cy="225"/>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1000" b="1">
                <a:latin typeface="+mn-lt"/>
                <a:cs typeface="+mn-cs"/>
              </a:endParaRPr>
            </a:p>
          </p:txBody>
        </p:sp>
        <p:sp>
          <p:nvSpPr>
            <p:cNvPr id="1665072" name="Rectangle 48"/>
            <p:cNvSpPr>
              <a:spLocks noChangeArrowheads="1"/>
            </p:cNvSpPr>
            <p:nvPr/>
          </p:nvSpPr>
          <p:spPr bwMode="auto">
            <a:xfrm>
              <a:off x="4876" y="1705"/>
              <a:ext cx="408" cy="1317"/>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700">
                <a:latin typeface="+mn-lt"/>
                <a:cs typeface="+mn-cs"/>
              </a:endParaRPr>
            </a:p>
          </p:txBody>
        </p:sp>
      </p:grpSp>
      <p:grpSp>
        <p:nvGrpSpPr>
          <p:cNvPr id="24584" name="Group 49"/>
          <p:cNvGrpSpPr>
            <a:grpSpLocks/>
          </p:cNvGrpSpPr>
          <p:nvPr/>
        </p:nvGrpSpPr>
        <p:grpSpPr bwMode="auto">
          <a:xfrm>
            <a:off x="5149850" y="2559050"/>
            <a:ext cx="357188" cy="1743075"/>
            <a:chOff x="4332" y="1616"/>
            <a:chExt cx="408" cy="1406"/>
          </a:xfrm>
        </p:grpSpPr>
        <p:sp>
          <p:nvSpPr>
            <p:cNvPr id="1665074" name="Rectangle 50"/>
            <p:cNvSpPr>
              <a:spLocks noChangeArrowheads="1"/>
            </p:cNvSpPr>
            <p:nvPr/>
          </p:nvSpPr>
          <p:spPr bwMode="auto">
            <a:xfrm>
              <a:off x="4332" y="1616"/>
              <a:ext cx="408" cy="90"/>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1000" b="1">
                <a:latin typeface="+mn-lt"/>
                <a:cs typeface="+mn-cs"/>
              </a:endParaRPr>
            </a:p>
          </p:txBody>
        </p:sp>
        <p:sp>
          <p:nvSpPr>
            <p:cNvPr id="1665075" name="Rectangle 51"/>
            <p:cNvSpPr>
              <a:spLocks noChangeArrowheads="1"/>
            </p:cNvSpPr>
            <p:nvPr/>
          </p:nvSpPr>
          <p:spPr bwMode="auto">
            <a:xfrm>
              <a:off x="4332" y="1706"/>
              <a:ext cx="408" cy="1316"/>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700">
                <a:latin typeface="+mn-lt"/>
                <a:cs typeface="+mn-cs"/>
              </a:endParaRPr>
            </a:p>
          </p:txBody>
        </p:sp>
      </p:grpSp>
      <p:grpSp>
        <p:nvGrpSpPr>
          <p:cNvPr id="24585" name="Group 52"/>
          <p:cNvGrpSpPr>
            <a:grpSpLocks/>
          </p:cNvGrpSpPr>
          <p:nvPr/>
        </p:nvGrpSpPr>
        <p:grpSpPr bwMode="auto">
          <a:xfrm>
            <a:off x="4603750" y="1882775"/>
            <a:ext cx="355600" cy="2419350"/>
            <a:chOff x="3697" y="1071"/>
            <a:chExt cx="408" cy="1951"/>
          </a:xfrm>
        </p:grpSpPr>
        <p:sp>
          <p:nvSpPr>
            <p:cNvPr id="1665077" name="Rectangle 53"/>
            <p:cNvSpPr>
              <a:spLocks noChangeArrowheads="1"/>
            </p:cNvSpPr>
            <p:nvPr/>
          </p:nvSpPr>
          <p:spPr bwMode="auto">
            <a:xfrm>
              <a:off x="3697" y="1071"/>
              <a:ext cx="408" cy="634"/>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1000" b="1">
                <a:latin typeface="+mn-lt"/>
                <a:cs typeface="+mn-cs"/>
              </a:endParaRPr>
            </a:p>
          </p:txBody>
        </p:sp>
        <p:sp>
          <p:nvSpPr>
            <p:cNvPr id="1665078" name="Rectangle 54"/>
            <p:cNvSpPr>
              <a:spLocks noChangeArrowheads="1"/>
            </p:cNvSpPr>
            <p:nvPr/>
          </p:nvSpPr>
          <p:spPr bwMode="auto">
            <a:xfrm>
              <a:off x="3697" y="1705"/>
              <a:ext cx="408" cy="1317"/>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700">
                <a:latin typeface="+mn-lt"/>
                <a:cs typeface="+mn-cs"/>
              </a:endParaRPr>
            </a:p>
          </p:txBody>
        </p:sp>
      </p:grpSp>
      <p:grpSp>
        <p:nvGrpSpPr>
          <p:cNvPr id="24586" name="Group 55"/>
          <p:cNvGrpSpPr>
            <a:grpSpLocks/>
          </p:cNvGrpSpPr>
          <p:nvPr/>
        </p:nvGrpSpPr>
        <p:grpSpPr bwMode="auto">
          <a:xfrm>
            <a:off x="4056063" y="2108200"/>
            <a:ext cx="357187" cy="2193925"/>
            <a:chOff x="3016" y="1253"/>
            <a:chExt cx="408" cy="1769"/>
          </a:xfrm>
        </p:grpSpPr>
        <p:sp>
          <p:nvSpPr>
            <p:cNvPr id="1665080" name="Rectangle 56"/>
            <p:cNvSpPr>
              <a:spLocks noChangeArrowheads="1"/>
            </p:cNvSpPr>
            <p:nvPr/>
          </p:nvSpPr>
          <p:spPr bwMode="auto">
            <a:xfrm>
              <a:off x="3016" y="1253"/>
              <a:ext cx="408" cy="452"/>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1000" b="1">
                <a:latin typeface="+mn-lt"/>
                <a:cs typeface="+mn-cs"/>
              </a:endParaRPr>
            </a:p>
          </p:txBody>
        </p:sp>
        <p:sp>
          <p:nvSpPr>
            <p:cNvPr id="1665081" name="Rectangle 57"/>
            <p:cNvSpPr>
              <a:spLocks noChangeArrowheads="1"/>
            </p:cNvSpPr>
            <p:nvPr/>
          </p:nvSpPr>
          <p:spPr bwMode="auto">
            <a:xfrm>
              <a:off x="3016" y="1705"/>
              <a:ext cx="408" cy="1317"/>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700">
                <a:latin typeface="+mn-lt"/>
                <a:cs typeface="+mn-cs"/>
              </a:endParaRPr>
            </a:p>
          </p:txBody>
        </p:sp>
      </p:grpSp>
      <p:grpSp>
        <p:nvGrpSpPr>
          <p:cNvPr id="24587" name="Group 58"/>
          <p:cNvGrpSpPr>
            <a:grpSpLocks/>
          </p:cNvGrpSpPr>
          <p:nvPr/>
        </p:nvGrpSpPr>
        <p:grpSpPr bwMode="auto">
          <a:xfrm>
            <a:off x="3505200" y="2559050"/>
            <a:ext cx="358775" cy="1743075"/>
            <a:chOff x="2109" y="1616"/>
            <a:chExt cx="408" cy="1406"/>
          </a:xfrm>
        </p:grpSpPr>
        <p:sp>
          <p:nvSpPr>
            <p:cNvPr id="1665083" name="Rectangle 59"/>
            <p:cNvSpPr>
              <a:spLocks noChangeArrowheads="1"/>
            </p:cNvSpPr>
            <p:nvPr/>
          </p:nvSpPr>
          <p:spPr bwMode="auto">
            <a:xfrm>
              <a:off x="2109" y="1616"/>
              <a:ext cx="408" cy="90"/>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1000" b="1">
                <a:latin typeface="+mn-lt"/>
                <a:cs typeface="+mn-cs"/>
              </a:endParaRPr>
            </a:p>
          </p:txBody>
        </p:sp>
        <p:sp>
          <p:nvSpPr>
            <p:cNvPr id="1665084" name="Rectangle 60"/>
            <p:cNvSpPr>
              <a:spLocks noChangeArrowheads="1"/>
            </p:cNvSpPr>
            <p:nvPr/>
          </p:nvSpPr>
          <p:spPr bwMode="auto">
            <a:xfrm>
              <a:off x="2109" y="1706"/>
              <a:ext cx="408" cy="1316"/>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700">
                <a:latin typeface="+mn-lt"/>
                <a:cs typeface="+mn-cs"/>
              </a:endParaRPr>
            </a:p>
          </p:txBody>
        </p:sp>
      </p:grpSp>
      <p:sp>
        <p:nvSpPr>
          <p:cNvPr id="24588" name="Text Box 61"/>
          <p:cNvSpPr txBox="1">
            <a:spLocks noChangeArrowheads="1"/>
          </p:cNvSpPr>
          <p:nvPr/>
        </p:nvSpPr>
        <p:spPr bwMode="auto">
          <a:xfrm>
            <a:off x="3041650" y="4327525"/>
            <a:ext cx="177800" cy="239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200" b="1">
                <a:latin typeface="Calibri" pitchFamily="34" charset="0"/>
              </a:rPr>
              <a:t>A</a:t>
            </a:r>
          </a:p>
        </p:txBody>
      </p:sp>
      <p:sp>
        <p:nvSpPr>
          <p:cNvPr id="24589" name="Text Box 62"/>
          <p:cNvSpPr txBox="1">
            <a:spLocks noChangeArrowheads="1"/>
          </p:cNvSpPr>
          <p:nvPr/>
        </p:nvSpPr>
        <p:spPr bwMode="auto">
          <a:xfrm>
            <a:off x="3581400" y="4327525"/>
            <a:ext cx="179388" cy="239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200" b="1">
                <a:latin typeface="Calibri" pitchFamily="34" charset="0"/>
              </a:rPr>
              <a:t>B</a:t>
            </a:r>
          </a:p>
        </p:txBody>
      </p:sp>
      <p:sp>
        <p:nvSpPr>
          <p:cNvPr id="24590" name="Text Box 63"/>
          <p:cNvSpPr txBox="1">
            <a:spLocks noChangeArrowheads="1"/>
          </p:cNvSpPr>
          <p:nvPr/>
        </p:nvSpPr>
        <p:spPr bwMode="auto">
          <a:xfrm>
            <a:off x="4133850" y="4327525"/>
            <a:ext cx="177800" cy="239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200" b="1">
                <a:latin typeface="Calibri" pitchFamily="34" charset="0"/>
              </a:rPr>
              <a:t>C</a:t>
            </a:r>
          </a:p>
        </p:txBody>
      </p:sp>
      <p:sp>
        <p:nvSpPr>
          <p:cNvPr id="24591" name="Text Box 64"/>
          <p:cNvSpPr txBox="1">
            <a:spLocks noChangeArrowheads="1"/>
          </p:cNvSpPr>
          <p:nvPr/>
        </p:nvSpPr>
        <p:spPr bwMode="auto">
          <a:xfrm>
            <a:off x="4691063" y="4327525"/>
            <a:ext cx="177800" cy="239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200" b="1">
                <a:latin typeface="Calibri" pitchFamily="34" charset="0"/>
              </a:rPr>
              <a:t>D</a:t>
            </a:r>
          </a:p>
        </p:txBody>
      </p:sp>
      <p:sp>
        <p:nvSpPr>
          <p:cNvPr id="24592" name="Text Box 65"/>
          <p:cNvSpPr txBox="1">
            <a:spLocks noChangeArrowheads="1"/>
          </p:cNvSpPr>
          <p:nvPr/>
        </p:nvSpPr>
        <p:spPr bwMode="auto">
          <a:xfrm>
            <a:off x="5233988" y="4327525"/>
            <a:ext cx="176212" cy="2397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200" b="1">
                <a:latin typeface="Calibri" pitchFamily="34" charset="0"/>
              </a:rPr>
              <a:t>E</a:t>
            </a:r>
          </a:p>
        </p:txBody>
      </p:sp>
      <p:sp>
        <p:nvSpPr>
          <p:cNvPr id="24593" name="Text Box 66"/>
          <p:cNvSpPr txBox="1">
            <a:spLocks noChangeArrowheads="1"/>
          </p:cNvSpPr>
          <p:nvPr/>
        </p:nvSpPr>
        <p:spPr bwMode="auto">
          <a:xfrm>
            <a:off x="5797550" y="4329113"/>
            <a:ext cx="179388"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200" b="1">
                <a:latin typeface="Calibri" pitchFamily="34" charset="0"/>
              </a:rPr>
              <a:t>F</a:t>
            </a:r>
          </a:p>
        </p:txBody>
      </p:sp>
      <p:sp>
        <p:nvSpPr>
          <p:cNvPr id="24594" name="Text Box 67"/>
          <p:cNvSpPr txBox="1">
            <a:spLocks noChangeArrowheads="1"/>
          </p:cNvSpPr>
          <p:nvPr/>
        </p:nvSpPr>
        <p:spPr bwMode="auto">
          <a:xfrm>
            <a:off x="2071688" y="4198938"/>
            <a:ext cx="733425" cy="479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200" b="1">
                <a:latin typeface="Calibri" pitchFamily="34" charset="0"/>
              </a:rPr>
              <a:t>Livello</a:t>
            </a:r>
          </a:p>
          <a:p>
            <a:pPr eaLnBrk="1" hangingPunct="1">
              <a:lnSpc>
                <a:spcPct val="80000"/>
              </a:lnSpc>
              <a:spcBef>
                <a:spcPct val="50000"/>
              </a:spcBef>
            </a:pPr>
            <a:r>
              <a:rPr lang="it-IT" sz="1200" b="1">
                <a:latin typeface="Calibri" pitchFamily="34" charset="0"/>
              </a:rPr>
              <a:t>inferiore</a:t>
            </a:r>
          </a:p>
        </p:txBody>
      </p:sp>
      <p:sp>
        <p:nvSpPr>
          <p:cNvPr id="24595" name="Text Box 68"/>
          <p:cNvSpPr txBox="1">
            <a:spLocks noChangeArrowheads="1"/>
          </p:cNvSpPr>
          <p:nvPr/>
        </p:nvSpPr>
        <p:spPr bwMode="auto">
          <a:xfrm>
            <a:off x="2062163" y="1428750"/>
            <a:ext cx="795337" cy="4794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200" b="1">
                <a:latin typeface="Calibri" pitchFamily="34" charset="0"/>
              </a:rPr>
              <a:t>Livello</a:t>
            </a:r>
          </a:p>
          <a:p>
            <a:pPr eaLnBrk="1" hangingPunct="1">
              <a:lnSpc>
                <a:spcPct val="80000"/>
              </a:lnSpc>
              <a:spcBef>
                <a:spcPct val="50000"/>
              </a:spcBef>
            </a:pPr>
            <a:r>
              <a:rPr lang="it-IT" sz="1200" b="1">
                <a:latin typeface="Calibri" pitchFamily="34" charset="0"/>
              </a:rPr>
              <a:t>superiore</a:t>
            </a:r>
          </a:p>
        </p:txBody>
      </p:sp>
      <p:sp>
        <p:nvSpPr>
          <p:cNvPr id="24596" name="Text Box 69"/>
          <p:cNvSpPr txBox="1">
            <a:spLocks noChangeArrowheads="1"/>
          </p:cNvSpPr>
          <p:nvPr/>
        </p:nvSpPr>
        <p:spPr bwMode="auto">
          <a:xfrm>
            <a:off x="1428750" y="2605088"/>
            <a:ext cx="1084263"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200" b="1">
                <a:latin typeface="Calibri" pitchFamily="34" charset="0"/>
              </a:rPr>
              <a:t>Dimensione </a:t>
            </a:r>
          </a:p>
          <a:p>
            <a:pPr eaLnBrk="1" hangingPunct="1">
              <a:lnSpc>
                <a:spcPct val="80000"/>
              </a:lnSpc>
              <a:spcBef>
                <a:spcPct val="50000"/>
              </a:spcBef>
            </a:pPr>
            <a:r>
              <a:rPr lang="it-IT" sz="1200" b="1">
                <a:latin typeface="Calibri" pitchFamily="34" charset="0"/>
              </a:rPr>
              <a:t>del segmento </a:t>
            </a:r>
          </a:p>
          <a:p>
            <a:pPr eaLnBrk="1" hangingPunct="1">
              <a:lnSpc>
                <a:spcPct val="80000"/>
              </a:lnSpc>
              <a:spcBef>
                <a:spcPct val="50000"/>
              </a:spcBef>
            </a:pPr>
            <a:r>
              <a:rPr lang="it-IT" sz="1200" b="1">
                <a:latin typeface="Calibri" pitchFamily="34" charset="0"/>
              </a:rPr>
              <a:t>per Paese</a:t>
            </a:r>
          </a:p>
        </p:txBody>
      </p:sp>
      <p:sp>
        <p:nvSpPr>
          <p:cNvPr id="1665094" name="Rectangle 70"/>
          <p:cNvSpPr>
            <a:spLocks noChangeArrowheads="1"/>
          </p:cNvSpPr>
          <p:nvPr/>
        </p:nvSpPr>
        <p:spPr bwMode="auto">
          <a:xfrm>
            <a:off x="2957513" y="1546225"/>
            <a:ext cx="357187" cy="279400"/>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1000" b="1">
              <a:latin typeface="+mn-lt"/>
              <a:cs typeface="+mn-cs"/>
            </a:endParaRPr>
          </a:p>
        </p:txBody>
      </p:sp>
      <p:sp>
        <p:nvSpPr>
          <p:cNvPr id="24598" name="Text Box 71"/>
          <p:cNvSpPr txBox="1">
            <a:spLocks noChangeArrowheads="1"/>
          </p:cNvSpPr>
          <p:nvPr/>
        </p:nvSpPr>
        <p:spPr bwMode="auto">
          <a:xfrm>
            <a:off x="3475038" y="1535113"/>
            <a:ext cx="1223962" cy="2397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200">
                <a:latin typeface="Calibri" pitchFamily="34" charset="0"/>
              </a:rPr>
              <a:t>segmento-target</a:t>
            </a:r>
          </a:p>
        </p:txBody>
      </p:sp>
      <p:sp>
        <p:nvSpPr>
          <p:cNvPr id="24599" name="Line 72"/>
          <p:cNvSpPr>
            <a:spLocks noChangeShapeType="1"/>
          </p:cNvSpPr>
          <p:nvPr/>
        </p:nvSpPr>
        <p:spPr bwMode="auto">
          <a:xfrm>
            <a:off x="2439988" y="1882775"/>
            <a:ext cx="0" cy="2251075"/>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xmlns="">
                <a:noFill/>
              </a14:hiddenFill>
            </a:ext>
          </a:extLst>
        </p:spPr>
        <p:txBody>
          <a:bodyPr/>
          <a:lstStyle/>
          <a:p>
            <a:endParaRPr lang="it-IT"/>
          </a:p>
        </p:txBody>
      </p:sp>
      <p:sp>
        <p:nvSpPr>
          <p:cNvPr id="24600" name="Text Box 73"/>
          <p:cNvSpPr txBox="1">
            <a:spLocks noChangeArrowheads="1"/>
          </p:cNvSpPr>
          <p:nvPr/>
        </p:nvSpPr>
        <p:spPr bwMode="auto">
          <a:xfrm>
            <a:off x="6421438" y="4057650"/>
            <a:ext cx="1609725" cy="190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800" i="1">
                <a:latin typeface="Calibri" pitchFamily="34" charset="0"/>
              </a:rPr>
              <a:t>Fonte: Takeuchi e Porter, 1986</a:t>
            </a:r>
          </a:p>
        </p:txBody>
      </p:sp>
      <p:sp>
        <p:nvSpPr>
          <p:cNvPr id="24601" name="Titolo 5"/>
          <p:cNvSpPr>
            <a:spLocks noGrp="1"/>
          </p:cNvSpPr>
          <p:nvPr>
            <p:ph type="title"/>
          </p:nvPr>
        </p:nvSpPr>
        <p:spPr bwMode="auto">
          <a:xfrm>
            <a:off x="1214438" y="344488"/>
            <a:ext cx="7286625" cy="785812"/>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pPr defTabSz="762000" eaLnBrk="1" hangingPunct="1">
              <a:lnSpc>
                <a:spcPct val="90000"/>
              </a:lnSpc>
              <a:spcBef>
                <a:spcPct val="50000"/>
              </a:spcBef>
            </a:pPr>
            <a:r>
              <a:rPr lang="it-IT" sz="2400" smtClean="0">
                <a:latin typeface="Copperplate Gothic Bold" pitchFamily="34" charset="0"/>
              </a:rPr>
              <a:t>2. Segmenti internazionali:</a:t>
            </a:r>
            <a:br>
              <a:rPr lang="it-IT" sz="2400" smtClean="0">
                <a:latin typeface="Copperplate Gothic Bold" pitchFamily="34" charset="0"/>
              </a:rPr>
            </a:br>
            <a:r>
              <a:rPr lang="it-IT" sz="2400" smtClean="0">
                <a:latin typeface="Copperplate Gothic Bold" pitchFamily="34" charset="0"/>
              </a:rPr>
              <a:t> i segmenti “Universali”</a:t>
            </a:r>
            <a:br>
              <a:rPr lang="it-IT" sz="2400" smtClean="0">
                <a:latin typeface="Copperplate Gothic Bold" pitchFamily="34" charset="0"/>
              </a:rPr>
            </a:br>
            <a:r>
              <a:rPr lang="it-IT" sz="2400" smtClean="0">
                <a:latin typeface="Copperplate Gothic Bold" pitchFamily="34" charset="0"/>
              </a:rPr>
              <a:t/>
            </a:r>
            <a:br>
              <a:rPr lang="it-IT" sz="2400" smtClean="0">
                <a:latin typeface="Copperplate Gothic Bold" pitchFamily="34" charset="0"/>
              </a:rPr>
            </a:br>
            <a:r>
              <a:rPr lang="it-IT" sz="2400" smtClean="0">
                <a:solidFill>
                  <a:srgbClr val="FF9933"/>
                </a:solidFill>
                <a:latin typeface="Copperplate Gothic Bold" pitchFamily="34" charset="0"/>
              </a:rPr>
              <a:t/>
            </a:r>
            <a:br>
              <a:rPr lang="it-IT" sz="2400" smtClean="0">
                <a:solidFill>
                  <a:srgbClr val="FF9933"/>
                </a:solidFill>
                <a:latin typeface="Copperplate Gothic Bold" pitchFamily="34" charset="0"/>
              </a:rPr>
            </a:br>
            <a:endParaRPr lang="it-IT" sz="2400" smtClean="0">
              <a:latin typeface="Copperplate Gothic Bold" pitchFamily="34" charset="0"/>
            </a:endParaRPr>
          </a:p>
        </p:txBody>
      </p:sp>
    </p:spTree>
    <p:extLst>
      <p:ext uri="{BB962C8B-B14F-4D97-AF65-F5344CB8AC3E}">
        <p14:creationId xmlns:p14="http://schemas.microsoft.com/office/powerpoint/2010/main" xmlns="" val="2275544625"/>
      </p:ext>
    </p:extLst>
  </p:cSld>
  <p:clrMapOvr>
    <a:masterClrMapping/>
  </p:clrMapOvr>
  <p:transition spd="slow">
    <p:pull dir="l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ChangeArrowheads="1"/>
          </p:cNvSpPr>
          <p:nvPr/>
        </p:nvSpPr>
        <p:spPr bwMode="auto">
          <a:xfrm>
            <a:off x="500063" y="4479925"/>
            <a:ext cx="8215312" cy="2378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7800" indent="-177800" algn="just">
              <a:spcBef>
                <a:spcPts val="200"/>
              </a:spcBef>
              <a:buFontTx/>
              <a:buChar char="•"/>
              <a:tabLst>
                <a:tab pos="1028700" algn="l"/>
              </a:tabLst>
            </a:pPr>
            <a:r>
              <a:rPr lang="it-IT" sz="1400">
                <a:latin typeface="Calibri" pitchFamily="34" charset="0"/>
              </a:rPr>
              <a:t>I </a:t>
            </a:r>
            <a:r>
              <a:rPr lang="it-IT" sz="1400" b="1" i="1">
                <a:latin typeface="Calibri" pitchFamily="34" charset="0"/>
              </a:rPr>
              <a:t>segmenti differenti </a:t>
            </a:r>
            <a:r>
              <a:rPr lang="it-IT" sz="1400">
                <a:latin typeface="Calibri" pitchFamily="34" charset="0"/>
              </a:rPr>
              <a:t>all’interno di ogni Paese raggruppano clienti con aspettative diverse in ciascun Paese. Si può vendere lo stesso prodotto in segmenti diversi se l’attività di distribuzione, di comunicazione e di vendita sono differenziate all’interno di ogni Paese in funzione delle caratteristiche dei segmenti interessati.</a:t>
            </a:r>
          </a:p>
          <a:p>
            <a:pPr marL="177800" indent="-177800" algn="just">
              <a:spcBef>
                <a:spcPts val="200"/>
              </a:spcBef>
              <a:buFontTx/>
              <a:buChar char="•"/>
              <a:tabLst>
                <a:tab pos="1028700" algn="l"/>
              </a:tabLst>
            </a:pPr>
            <a:r>
              <a:rPr lang="it-IT" sz="1400">
                <a:latin typeface="Calibri" pitchFamily="34" charset="0"/>
              </a:rPr>
              <a:t>L’</a:t>
            </a:r>
            <a:r>
              <a:rPr lang="it-IT" sz="1400" b="1">
                <a:latin typeface="Calibri" pitchFamily="34" charset="0"/>
              </a:rPr>
              <a:t>adattamento</a:t>
            </a:r>
            <a:r>
              <a:rPr lang="it-IT" sz="1400">
                <a:latin typeface="Calibri" pitchFamily="34" charset="0"/>
              </a:rPr>
              <a:t> delle caratteristiche dei segmenti sarà quindi svolto essenzialmente dalle </a:t>
            </a:r>
            <a:r>
              <a:rPr lang="it-IT" sz="1400" b="1" i="1">
                <a:latin typeface="Calibri" pitchFamily="34" charset="0"/>
              </a:rPr>
              <a:t>variabili di marketing diverse</a:t>
            </a:r>
            <a:r>
              <a:rPr lang="it-IT" sz="1400">
                <a:latin typeface="Calibri" pitchFamily="34" charset="0"/>
              </a:rPr>
              <a:t> dal prodotto.</a:t>
            </a:r>
          </a:p>
          <a:p>
            <a:pPr marL="177800" indent="-177800" algn="just">
              <a:spcBef>
                <a:spcPts val="200"/>
              </a:spcBef>
              <a:buFontTx/>
              <a:buChar char="•"/>
              <a:tabLst>
                <a:tab pos="1028700" algn="l"/>
              </a:tabLst>
            </a:pPr>
            <a:r>
              <a:rPr lang="it-IT" sz="1400">
                <a:latin typeface="Calibri" pitchFamily="34" charset="0"/>
              </a:rPr>
              <a:t>Questo approccio richiede una serie di importanti adattamenti delle </a:t>
            </a:r>
            <a:r>
              <a:rPr lang="it-IT" sz="1400" b="1" i="1">
                <a:latin typeface="Calibri" pitchFamily="34" charset="0"/>
              </a:rPr>
              <a:t>strategie di comunicazione e di vendita</a:t>
            </a:r>
            <a:r>
              <a:rPr lang="it-IT" sz="1400">
                <a:latin typeface="Calibri" pitchFamily="34" charset="0"/>
              </a:rPr>
              <a:t>: il costo salirà quindi di conseguenza. </a:t>
            </a:r>
          </a:p>
          <a:p>
            <a:pPr marL="177800" indent="-177800" algn="just">
              <a:spcBef>
                <a:spcPts val="200"/>
              </a:spcBef>
              <a:buFontTx/>
              <a:buChar char="•"/>
              <a:tabLst>
                <a:tab pos="1028700" algn="l"/>
              </a:tabLst>
            </a:pPr>
            <a:r>
              <a:rPr lang="it-IT" sz="1400">
                <a:latin typeface="Calibri" pitchFamily="34" charset="0"/>
              </a:rPr>
              <a:t>Bisogna notare che questa strategia si applica anche a prodotti modificati, allo scopo di soddisfare meglio le caratteristiche locali. </a:t>
            </a:r>
            <a:endParaRPr lang="it-IT" sz="1400" i="1">
              <a:latin typeface="Calibri" pitchFamily="34" charset="0"/>
            </a:endParaRPr>
          </a:p>
        </p:txBody>
      </p:sp>
      <p:sp>
        <p:nvSpPr>
          <p:cNvPr id="25603" name="Rectangle 5"/>
          <p:cNvSpPr>
            <a:spLocks noChangeArrowheads="1"/>
          </p:cNvSpPr>
          <p:nvPr/>
        </p:nvSpPr>
        <p:spPr bwMode="auto">
          <a:xfrm>
            <a:off x="2874963" y="1422400"/>
            <a:ext cx="4140200" cy="2574925"/>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txBody>
          <a:bodyPr wrap="none" anchor="ctr"/>
          <a:lstStyle/>
          <a:p>
            <a:pPr algn="ctr">
              <a:lnSpc>
                <a:spcPct val="80000"/>
              </a:lnSpc>
              <a:spcBef>
                <a:spcPct val="50000"/>
              </a:spcBef>
            </a:pPr>
            <a:endParaRPr lang="it-IT">
              <a:latin typeface="Calibri" pitchFamily="34" charset="0"/>
            </a:endParaRPr>
          </a:p>
        </p:txBody>
      </p:sp>
      <p:sp>
        <p:nvSpPr>
          <p:cNvPr id="1667078" name="Rectangle 6"/>
          <p:cNvSpPr>
            <a:spLocks noChangeArrowheads="1"/>
          </p:cNvSpPr>
          <p:nvPr/>
        </p:nvSpPr>
        <p:spPr bwMode="auto">
          <a:xfrm>
            <a:off x="3065463" y="2565400"/>
            <a:ext cx="428625" cy="274638"/>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900" b="1">
              <a:latin typeface="+mn-lt"/>
              <a:cs typeface="+mn-cs"/>
            </a:endParaRPr>
          </a:p>
        </p:txBody>
      </p:sp>
      <p:sp>
        <p:nvSpPr>
          <p:cNvPr id="1667079" name="Rectangle 7"/>
          <p:cNvSpPr>
            <a:spLocks noChangeArrowheads="1"/>
          </p:cNvSpPr>
          <p:nvPr/>
        </p:nvSpPr>
        <p:spPr bwMode="auto">
          <a:xfrm>
            <a:off x="3065463" y="2840038"/>
            <a:ext cx="428625" cy="1162050"/>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600">
              <a:latin typeface="+mn-lt"/>
              <a:cs typeface="+mn-cs"/>
            </a:endParaRPr>
          </a:p>
        </p:txBody>
      </p:sp>
      <p:sp>
        <p:nvSpPr>
          <p:cNvPr id="1667080" name="Rectangle 8"/>
          <p:cNvSpPr>
            <a:spLocks noChangeArrowheads="1"/>
          </p:cNvSpPr>
          <p:nvPr/>
        </p:nvSpPr>
        <p:spPr bwMode="auto">
          <a:xfrm>
            <a:off x="6348413" y="2565400"/>
            <a:ext cx="428625" cy="274638"/>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900" b="1">
              <a:latin typeface="+mn-lt"/>
              <a:cs typeface="+mn-cs"/>
            </a:endParaRPr>
          </a:p>
        </p:txBody>
      </p:sp>
      <p:sp>
        <p:nvSpPr>
          <p:cNvPr id="1667081" name="Rectangle 9"/>
          <p:cNvSpPr>
            <a:spLocks noChangeArrowheads="1"/>
          </p:cNvSpPr>
          <p:nvPr/>
        </p:nvSpPr>
        <p:spPr bwMode="auto">
          <a:xfrm>
            <a:off x="6348413" y="2840038"/>
            <a:ext cx="428625" cy="1162050"/>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600">
              <a:latin typeface="+mn-lt"/>
              <a:cs typeface="+mn-cs"/>
            </a:endParaRPr>
          </a:p>
        </p:txBody>
      </p:sp>
      <p:sp>
        <p:nvSpPr>
          <p:cNvPr id="1667082" name="Rectangle 10"/>
          <p:cNvSpPr>
            <a:spLocks noChangeArrowheads="1"/>
          </p:cNvSpPr>
          <p:nvPr/>
        </p:nvSpPr>
        <p:spPr bwMode="auto">
          <a:xfrm>
            <a:off x="5691188" y="2562225"/>
            <a:ext cx="428625" cy="277813"/>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900" b="1">
              <a:latin typeface="+mn-lt"/>
              <a:cs typeface="+mn-cs"/>
            </a:endParaRPr>
          </a:p>
        </p:txBody>
      </p:sp>
      <p:sp>
        <p:nvSpPr>
          <p:cNvPr id="1667083" name="Rectangle 11"/>
          <p:cNvSpPr>
            <a:spLocks noChangeArrowheads="1"/>
          </p:cNvSpPr>
          <p:nvPr/>
        </p:nvSpPr>
        <p:spPr bwMode="auto">
          <a:xfrm>
            <a:off x="5691188" y="2840038"/>
            <a:ext cx="428625" cy="1162050"/>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600">
              <a:latin typeface="+mn-lt"/>
              <a:cs typeface="+mn-cs"/>
            </a:endParaRPr>
          </a:p>
        </p:txBody>
      </p:sp>
      <p:sp>
        <p:nvSpPr>
          <p:cNvPr id="1667084" name="Rectangle 12"/>
          <p:cNvSpPr>
            <a:spLocks noChangeArrowheads="1"/>
          </p:cNvSpPr>
          <p:nvPr/>
        </p:nvSpPr>
        <p:spPr bwMode="auto">
          <a:xfrm>
            <a:off x="5033963" y="2851150"/>
            <a:ext cx="427037" cy="227013"/>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900" b="1">
              <a:latin typeface="+mn-lt"/>
              <a:cs typeface="+mn-cs"/>
            </a:endParaRPr>
          </a:p>
        </p:txBody>
      </p:sp>
      <p:sp>
        <p:nvSpPr>
          <p:cNvPr id="1667085" name="Rectangle 13"/>
          <p:cNvSpPr>
            <a:spLocks noChangeArrowheads="1"/>
          </p:cNvSpPr>
          <p:nvPr/>
        </p:nvSpPr>
        <p:spPr bwMode="auto">
          <a:xfrm>
            <a:off x="5035550" y="3078163"/>
            <a:ext cx="427038" cy="911225"/>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600">
              <a:latin typeface="+mn-lt"/>
              <a:cs typeface="+mn-cs"/>
            </a:endParaRPr>
          </a:p>
        </p:txBody>
      </p:sp>
      <p:sp>
        <p:nvSpPr>
          <p:cNvPr id="1667086" name="Rectangle 14"/>
          <p:cNvSpPr>
            <a:spLocks noChangeArrowheads="1"/>
          </p:cNvSpPr>
          <p:nvPr/>
        </p:nvSpPr>
        <p:spPr bwMode="auto">
          <a:xfrm>
            <a:off x="4378325" y="2287588"/>
            <a:ext cx="428625" cy="552450"/>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900" b="1">
              <a:latin typeface="+mn-lt"/>
              <a:cs typeface="+mn-cs"/>
            </a:endParaRPr>
          </a:p>
        </p:txBody>
      </p:sp>
      <p:sp>
        <p:nvSpPr>
          <p:cNvPr id="1667087" name="Rectangle 15"/>
          <p:cNvSpPr>
            <a:spLocks noChangeArrowheads="1"/>
          </p:cNvSpPr>
          <p:nvPr/>
        </p:nvSpPr>
        <p:spPr bwMode="auto">
          <a:xfrm>
            <a:off x="4378325" y="2840038"/>
            <a:ext cx="428625" cy="1162050"/>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600">
              <a:latin typeface="+mn-lt"/>
              <a:cs typeface="+mn-cs"/>
            </a:endParaRPr>
          </a:p>
        </p:txBody>
      </p:sp>
      <p:sp>
        <p:nvSpPr>
          <p:cNvPr id="1667088" name="Rectangle 16"/>
          <p:cNvSpPr>
            <a:spLocks noChangeArrowheads="1"/>
          </p:cNvSpPr>
          <p:nvPr/>
        </p:nvSpPr>
        <p:spPr bwMode="auto">
          <a:xfrm>
            <a:off x="3722688" y="2974975"/>
            <a:ext cx="427037" cy="274638"/>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900" b="1">
              <a:latin typeface="+mn-lt"/>
              <a:cs typeface="+mn-cs"/>
            </a:endParaRPr>
          </a:p>
        </p:txBody>
      </p:sp>
      <p:sp>
        <p:nvSpPr>
          <p:cNvPr id="1667089" name="Rectangle 17"/>
          <p:cNvSpPr>
            <a:spLocks noChangeArrowheads="1"/>
          </p:cNvSpPr>
          <p:nvPr/>
        </p:nvSpPr>
        <p:spPr bwMode="auto">
          <a:xfrm>
            <a:off x="3722688" y="3249613"/>
            <a:ext cx="427037" cy="111125"/>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600">
              <a:latin typeface="+mn-lt"/>
              <a:cs typeface="+mn-cs"/>
            </a:endParaRPr>
          </a:p>
        </p:txBody>
      </p:sp>
      <p:sp>
        <p:nvSpPr>
          <p:cNvPr id="25616" name="Text Box 18"/>
          <p:cNvSpPr txBox="1">
            <a:spLocks noChangeArrowheads="1"/>
          </p:cNvSpPr>
          <p:nvPr/>
        </p:nvSpPr>
        <p:spPr bwMode="auto">
          <a:xfrm>
            <a:off x="3160713" y="4070350"/>
            <a:ext cx="22225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000" b="1">
                <a:latin typeface="Calibri" pitchFamily="34" charset="0"/>
              </a:rPr>
              <a:t>A</a:t>
            </a:r>
          </a:p>
        </p:txBody>
      </p:sp>
      <p:sp>
        <p:nvSpPr>
          <p:cNvPr id="25617" name="Text Box 19"/>
          <p:cNvSpPr txBox="1">
            <a:spLocks noChangeArrowheads="1"/>
          </p:cNvSpPr>
          <p:nvPr/>
        </p:nvSpPr>
        <p:spPr bwMode="auto">
          <a:xfrm>
            <a:off x="3808413" y="4070350"/>
            <a:ext cx="223837"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000" b="1">
                <a:latin typeface="Calibri" pitchFamily="34" charset="0"/>
              </a:rPr>
              <a:t>B</a:t>
            </a:r>
          </a:p>
        </p:txBody>
      </p:sp>
      <p:sp>
        <p:nvSpPr>
          <p:cNvPr id="25618" name="Text Box 20"/>
          <p:cNvSpPr txBox="1">
            <a:spLocks noChangeArrowheads="1"/>
          </p:cNvSpPr>
          <p:nvPr/>
        </p:nvSpPr>
        <p:spPr bwMode="auto">
          <a:xfrm>
            <a:off x="4467225" y="4070350"/>
            <a:ext cx="22225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000" b="1">
                <a:latin typeface="Calibri" pitchFamily="34" charset="0"/>
              </a:rPr>
              <a:t>C</a:t>
            </a:r>
          </a:p>
        </p:txBody>
      </p:sp>
      <p:sp>
        <p:nvSpPr>
          <p:cNvPr id="25619" name="Text Box 21"/>
          <p:cNvSpPr txBox="1">
            <a:spLocks noChangeArrowheads="1"/>
          </p:cNvSpPr>
          <p:nvPr/>
        </p:nvSpPr>
        <p:spPr bwMode="auto">
          <a:xfrm>
            <a:off x="5133975" y="4070350"/>
            <a:ext cx="22225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000" b="1">
                <a:latin typeface="Calibri" pitchFamily="34" charset="0"/>
              </a:rPr>
              <a:t>D</a:t>
            </a:r>
          </a:p>
        </p:txBody>
      </p:sp>
      <p:sp>
        <p:nvSpPr>
          <p:cNvPr id="25620" name="Text Box 22"/>
          <p:cNvSpPr txBox="1">
            <a:spLocks noChangeArrowheads="1"/>
          </p:cNvSpPr>
          <p:nvPr/>
        </p:nvSpPr>
        <p:spPr bwMode="auto">
          <a:xfrm>
            <a:off x="5784850" y="4070350"/>
            <a:ext cx="223838"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000" b="1">
                <a:latin typeface="Calibri" pitchFamily="34" charset="0"/>
              </a:rPr>
              <a:t>E</a:t>
            </a:r>
          </a:p>
        </p:txBody>
      </p:sp>
      <p:sp>
        <p:nvSpPr>
          <p:cNvPr id="25621" name="Text Box 23"/>
          <p:cNvSpPr txBox="1">
            <a:spLocks noChangeArrowheads="1"/>
          </p:cNvSpPr>
          <p:nvPr/>
        </p:nvSpPr>
        <p:spPr bwMode="auto">
          <a:xfrm>
            <a:off x="6461125" y="4070350"/>
            <a:ext cx="222250"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000" b="1">
                <a:latin typeface="Calibri" pitchFamily="34" charset="0"/>
              </a:rPr>
              <a:t>F</a:t>
            </a:r>
          </a:p>
        </p:txBody>
      </p:sp>
      <p:sp>
        <p:nvSpPr>
          <p:cNvPr id="25622" name="Text Box 24"/>
          <p:cNvSpPr txBox="1">
            <a:spLocks noChangeArrowheads="1"/>
          </p:cNvSpPr>
          <p:nvPr/>
        </p:nvSpPr>
        <p:spPr bwMode="auto">
          <a:xfrm>
            <a:off x="2149475" y="3817938"/>
            <a:ext cx="696913" cy="415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000" b="1">
                <a:latin typeface="Calibri" pitchFamily="34" charset="0"/>
              </a:rPr>
              <a:t>Livello</a:t>
            </a:r>
          </a:p>
          <a:p>
            <a:pPr eaLnBrk="1" hangingPunct="1">
              <a:lnSpc>
                <a:spcPct val="80000"/>
              </a:lnSpc>
              <a:spcBef>
                <a:spcPct val="50000"/>
              </a:spcBef>
            </a:pPr>
            <a:r>
              <a:rPr lang="it-IT" sz="1000" b="1">
                <a:latin typeface="Calibri" pitchFamily="34" charset="0"/>
              </a:rPr>
              <a:t>inferiore</a:t>
            </a:r>
          </a:p>
        </p:txBody>
      </p:sp>
      <p:sp>
        <p:nvSpPr>
          <p:cNvPr id="25623" name="Text Box 25"/>
          <p:cNvSpPr txBox="1">
            <a:spLocks noChangeArrowheads="1"/>
          </p:cNvSpPr>
          <p:nvPr/>
        </p:nvSpPr>
        <p:spPr bwMode="auto">
          <a:xfrm>
            <a:off x="1857375" y="1422400"/>
            <a:ext cx="1203325" cy="415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000" b="1">
                <a:latin typeface="Calibri" pitchFamily="34" charset="0"/>
              </a:rPr>
              <a:t>Livello</a:t>
            </a:r>
          </a:p>
          <a:p>
            <a:pPr eaLnBrk="1" hangingPunct="1">
              <a:lnSpc>
                <a:spcPct val="80000"/>
              </a:lnSpc>
              <a:spcBef>
                <a:spcPct val="50000"/>
              </a:spcBef>
            </a:pPr>
            <a:r>
              <a:rPr lang="it-IT" sz="1000" b="1">
                <a:latin typeface="Calibri" pitchFamily="34" charset="0"/>
              </a:rPr>
              <a:t>superiore</a:t>
            </a:r>
          </a:p>
        </p:txBody>
      </p:sp>
      <p:sp>
        <p:nvSpPr>
          <p:cNvPr id="25624" name="Text Box 26"/>
          <p:cNvSpPr txBox="1">
            <a:spLocks noChangeArrowheads="1"/>
          </p:cNvSpPr>
          <p:nvPr/>
        </p:nvSpPr>
        <p:spPr bwMode="auto">
          <a:xfrm>
            <a:off x="1449388" y="2346325"/>
            <a:ext cx="1042987" cy="615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000" b="1">
                <a:latin typeface="Calibri" pitchFamily="34" charset="0"/>
              </a:rPr>
              <a:t>Dimensione </a:t>
            </a:r>
          </a:p>
          <a:p>
            <a:pPr eaLnBrk="1" hangingPunct="1">
              <a:lnSpc>
                <a:spcPct val="80000"/>
              </a:lnSpc>
              <a:spcBef>
                <a:spcPct val="50000"/>
              </a:spcBef>
            </a:pPr>
            <a:r>
              <a:rPr lang="it-IT" sz="1000" b="1">
                <a:latin typeface="Calibri" pitchFamily="34" charset="0"/>
              </a:rPr>
              <a:t>del segmento </a:t>
            </a:r>
          </a:p>
          <a:p>
            <a:pPr eaLnBrk="1" hangingPunct="1">
              <a:lnSpc>
                <a:spcPct val="80000"/>
              </a:lnSpc>
              <a:spcBef>
                <a:spcPct val="50000"/>
              </a:spcBef>
            </a:pPr>
            <a:r>
              <a:rPr lang="it-IT" sz="1000" b="1">
                <a:latin typeface="Calibri" pitchFamily="34" charset="0"/>
              </a:rPr>
              <a:t>per Paese</a:t>
            </a:r>
          </a:p>
        </p:txBody>
      </p:sp>
      <p:sp>
        <p:nvSpPr>
          <p:cNvPr id="1667099" name="Rectangle 27"/>
          <p:cNvSpPr>
            <a:spLocks noChangeArrowheads="1"/>
          </p:cNvSpPr>
          <p:nvPr/>
        </p:nvSpPr>
        <p:spPr bwMode="auto">
          <a:xfrm>
            <a:off x="3065463" y="1531938"/>
            <a:ext cx="428625" cy="274637"/>
          </a:xfrm>
          <a:prstGeom prst="rect">
            <a:avLst/>
          </a:prstGeom>
          <a:gradFill rotWithShape="1">
            <a:gsLst>
              <a:gs pos="0">
                <a:schemeClr val="accent2"/>
              </a:gs>
              <a:gs pos="50000">
                <a:schemeClr val="accent2">
                  <a:gamma/>
                  <a:tint val="54118"/>
                  <a:invGamma/>
                </a:schemeClr>
              </a:gs>
              <a:gs pos="100000">
                <a:schemeClr val="accent2"/>
              </a:gs>
            </a:gsLst>
            <a:lin ang="0" scaled="1"/>
          </a:gradFill>
          <a:ln w="9525" algn="ctr">
            <a:solidFill>
              <a:schemeClr val="tx1"/>
            </a:solidFill>
            <a:miter lim="800000"/>
            <a:headEnd/>
            <a:tailEnd/>
          </a:ln>
          <a:effectLst/>
        </p:spPr>
        <p:txBody>
          <a:bodyPr anchor="ctr"/>
          <a:lstStyle/>
          <a:p>
            <a:pPr algn="ctr" fontAlgn="auto">
              <a:lnSpc>
                <a:spcPct val="80000"/>
              </a:lnSpc>
              <a:spcBef>
                <a:spcPct val="50000"/>
              </a:spcBef>
              <a:spcAft>
                <a:spcPts val="0"/>
              </a:spcAft>
              <a:defRPr/>
            </a:pPr>
            <a:endParaRPr lang="it-IT" sz="900" b="1">
              <a:latin typeface="+mn-lt"/>
              <a:cs typeface="+mn-cs"/>
            </a:endParaRPr>
          </a:p>
        </p:txBody>
      </p:sp>
      <p:sp>
        <p:nvSpPr>
          <p:cNvPr id="25626" name="Text Box 28"/>
          <p:cNvSpPr txBox="1">
            <a:spLocks noChangeArrowheads="1"/>
          </p:cNvSpPr>
          <p:nvPr/>
        </p:nvSpPr>
        <p:spPr bwMode="auto">
          <a:xfrm>
            <a:off x="3571875" y="1565275"/>
            <a:ext cx="1112838" cy="2159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sz="1000">
                <a:latin typeface="Calibri" pitchFamily="34" charset="0"/>
              </a:rPr>
              <a:t>segmento-target</a:t>
            </a:r>
          </a:p>
        </p:txBody>
      </p:sp>
      <p:sp>
        <p:nvSpPr>
          <p:cNvPr id="25627" name="Line 29"/>
          <p:cNvSpPr>
            <a:spLocks noChangeShapeType="1"/>
          </p:cNvSpPr>
          <p:nvPr/>
        </p:nvSpPr>
        <p:spPr bwMode="auto">
          <a:xfrm>
            <a:off x="2446338" y="1863725"/>
            <a:ext cx="0" cy="1882775"/>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xmlns="">
                <a:noFill/>
              </a14:hiddenFill>
            </a:ext>
          </a:extLst>
        </p:spPr>
        <p:txBody>
          <a:bodyPr/>
          <a:lstStyle/>
          <a:p>
            <a:endParaRPr lang="it-IT"/>
          </a:p>
        </p:txBody>
      </p:sp>
      <p:sp>
        <p:nvSpPr>
          <p:cNvPr id="1667102" name="Rectangle 30"/>
          <p:cNvSpPr>
            <a:spLocks noChangeArrowheads="1"/>
          </p:cNvSpPr>
          <p:nvPr/>
        </p:nvSpPr>
        <p:spPr bwMode="auto">
          <a:xfrm>
            <a:off x="3065463" y="2287588"/>
            <a:ext cx="428625" cy="274637"/>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600">
              <a:latin typeface="+mn-lt"/>
              <a:cs typeface="+mn-cs"/>
            </a:endParaRPr>
          </a:p>
        </p:txBody>
      </p:sp>
      <p:sp>
        <p:nvSpPr>
          <p:cNvPr id="1667103" name="Rectangle 31"/>
          <p:cNvSpPr>
            <a:spLocks noChangeArrowheads="1"/>
          </p:cNvSpPr>
          <p:nvPr/>
        </p:nvSpPr>
        <p:spPr bwMode="auto">
          <a:xfrm>
            <a:off x="3722688" y="2308225"/>
            <a:ext cx="428625" cy="663575"/>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600">
              <a:latin typeface="+mn-lt"/>
              <a:cs typeface="+mn-cs"/>
            </a:endParaRPr>
          </a:p>
        </p:txBody>
      </p:sp>
      <p:sp>
        <p:nvSpPr>
          <p:cNvPr id="1667104" name="Rectangle 32"/>
          <p:cNvSpPr>
            <a:spLocks noChangeArrowheads="1"/>
          </p:cNvSpPr>
          <p:nvPr/>
        </p:nvSpPr>
        <p:spPr bwMode="auto">
          <a:xfrm>
            <a:off x="5033963" y="2022475"/>
            <a:ext cx="427037" cy="825500"/>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600">
              <a:latin typeface="+mn-lt"/>
              <a:cs typeface="+mn-cs"/>
            </a:endParaRPr>
          </a:p>
        </p:txBody>
      </p:sp>
      <p:sp>
        <p:nvSpPr>
          <p:cNvPr id="1667105" name="Rectangle 33"/>
          <p:cNvSpPr>
            <a:spLocks noChangeArrowheads="1"/>
          </p:cNvSpPr>
          <p:nvPr/>
        </p:nvSpPr>
        <p:spPr bwMode="auto">
          <a:xfrm>
            <a:off x="5691188" y="1954213"/>
            <a:ext cx="428625" cy="608012"/>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600">
              <a:latin typeface="+mn-lt"/>
              <a:cs typeface="+mn-cs"/>
            </a:endParaRPr>
          </a:p>
        </p:txBody>
      </p:sp>
      <p:sp>
        <p:nvSpPr>
          <p:cNvPr id="1667106" name="Rectangle 34"/>
          <p:cNvSpPr>
            <a:spLocks noChangeArrowheads="1"/>
          </p:cNvSpPr>
          <p:nvPr/>
        </p:nvSpPr>
        <p:spPr bwMode="auto">
          <a:xfrm>
            <a:off x="6348413" y="2451100"/>
            <a:ext cx="428625" cy="111125"/>
          </a:xfrm>
          <a:prstGeom prst="rect">
            <a:avLst/>
          </a:prstGeom>
          <a:gradFill rotWithShape="1">
            <a:gsLst>
              <a:gs pos="0">
                <a:schemeClr val="accent1"/>
              </a:gs>
              <a:gs pos="50000">
                <a:schemeClr val="accent1">
                  <a:gamma/>
                  <a:tint val="54118"/>
                  <a:invGamma/>
                </a:schemeClr>
              </a:gs>
              <a:gs pos="100000">
                <a:schemeClr val="accent1"/>
              </a:gs>
            </a:gsLst>
            <a:lin ang="0" scaled="1"/>
          </a:gradFill>
          <a:ln w="9525" algn="ctr">
            <a:solidFill>
              <a:schemeClr val="tx1"/>
            </a:solidFill>
            <a:miter lim="800000"/>
            <a:headEnd/>
            <a:tailEnd/>
          </a:ln>
          <a:effectLst/>
        </p:spPr>
        <p:txBody>
          <a:bodyPr wrap="none" anchor="ctr"/>
          <a:lstStyle/>
          <a:p>
            <a:pPr algn="ctr" fontAlgn="auto">
              <a:lnSpc>
                <a:spcPct val="80000"/>
              </a:lnSpc>
              <a:spcBef>
                <a:spcPct val="50000"/>
              </a:spcBef>
              <a:spcAft>
                <a:spcPts val="0"/>
              </a:spcAft>
              <a:defRPr/>
            </a:pPr>
            <a:endParaRPr lang="it-IT" sz="600">
              <a:latin typeface="+mn-lt"/>
              <a:cs typeface="+mn-cs"/>
            </a:endParaRPr>
          </a:p>
        </p:txBody>
      </p:sp>
      <p:sp>
        <p:nvSpPr>
          <p:cNvPr id="25633" name="AutoShape 35"/>
          <p:cNvSpPr>
            <a:spLocks noChangeArrowheads="1"/>
          </p:cNvSpPr>
          <p:nvPr/>
        </p:nvSpPr>
        <p:spPr bwMode="auto">
          <a:xfrm>
            <a:off x="6664325" y="1773238"/>
            <a:ext cx="836613" cy="830262"/>
          </a:xfrm>
          <a:prstGeom prst="wedgeRectCallout">
            <a:avLst>
              <a:gd name="adj1" fmla="val -40634"/>
              <a:gd name="adj2" fmla="val 67329"/>
            </a:avLst>
          </a:prstGeom>
          <a:solidFill>
            <a:srgbClr val="FFFF99"/>
          </a:solidFill>
          <a:ln w="9525">
            <a:solidFill>
              <a:schemeClr val="tx1"/>
            </a:solidFill>
            <a:miter lim="800000"/>
            <a:headEnd/>
            <a:tailEnd/>
          </a:ln>
        </p:spPr>
        <p:txBody>
          <a:bodyPr/>
          <a:lstStyle/>
          <a:p>
            <a:pPr algn="ctr">
              <a:lnSpc>
                <a:spcPct val="80000"/>
              </a:lnSpc>
              <a:spcBef>
                <a:spcPct val="50000"/>
              </a:spcBef>
            </a:pPr>
            <a:r>
              <a:rPr lang="it-IT" sz="1000">
                <a:latin typeface="Calibri" pitchFamily="34" charset="0"/>
              </a:rPr>
              <a:t>Lo stesso prodotto posizionato su segmenti differenti</a:t>
            </a:r>
          </a:p>
        </p:txBody>
      </p:sp>
      <p:sp>
        <p:nvSpPr>
          <p:cNvPr id="25634" name="Titolo 5"/>
          <p:cNvSpPr>
            <a:spLocks noGrp="1"/>
          </p:cNvSpPr>
          <p:nvPr>
            <p:ph type="title"/>
          </p:nvPr>
        </p:nvSpPr>
        <p:spPr bwMode="auto">
          <a:xfrm>
            <a:off x="1214438" y="344488"/>
            <a:ext cx="7286625" cy="785812"/>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0000"/>
          </a:bodyPr>
          <a:lstStyle/>
          <a:p>
            <a:pPr defTabSz="762000" eaLnBrk="1" hangingPunct="1">
              <a:lnSpc>
                <a:spcPct val="90000"/>
              </a:lnSpc>
              <a:spcBef>
                <a:spcPct val="50000"/>
              </a:spcBef>
            </a:pPr>
            <a:r>
              <a:rPr lang="it-IT" sz="2400" smtClean="0">
                <a:latin typeface="Copperplate Gothic Bold" pitchFamily="34" charset="0"/>
              </a:rPr>
              <a:t>3. Segmenti internazionali: segmenti “differenziati” per Paese</a:t>
            </a:r>
            <a:br>
              <a:rPr lang="it-IT" sz="2400" smtClean="0">
                <a:latin typeface="Copperplate Gothic Bold" pitchFamily="34" charset="0"/>
              </a:rPr>
            </a:br>
            <a:r>
              <a:rPr lang="it-IT" sz="2400" smtClean="0">
                <a:latin typeface="Copperplate Gothic Bold" pitchFamily="34" charset="0"/>
              </a:rPr>
              <a:t/>
            </a:r>
            <a:br>
              <a:rPr lang="it-IT" sz="2400" smtClean="0">
                <a:latin typeface="Copperplate Gothic Bold" pitchFamily="34" charset="0"/>
              </a:rPr>
            </a:br>
            <a:r>
              <a:rPr lang="it-IT" sz="2400" smtClean="0">
                <a:latin typeface="Copperplate Gothic Bold" pitchFamily="34" charset="0"/>
              </a:rPr>
              <a:t/>
            </a:r>
            <a:br>
              <a:rPr lang="it-IT" sz="2400" smtClean="0">
                <a:latin typeface="Copperplate Gothic Bold" pitchFamily="34" charset="0"/>
              </a:rPr>
            </a:br>
            <a:r>
              <a:rPr lang="it-IT" sz="2400" smtClean="0">
                <a:solidFill>
                  <a:srgbClr val="FF9933"/>
                </a:solidFill>
                <a:latin typeface="Copperplate Gothic Bold" pitchFamily="34" charset="0"/>
              </a:rPr>
              <a:t/>
            </a:r>
            <a:br>
              <a:rPr lang="it-IT" sz="2400" smtClean="0">
                <a:solidFill>
                  <a:srgbClr val="FF9933"/>
                </a:solidFill>
                <a:latin typeface="Copperplate Gothic Bold" pitchFamily="34" charset="0"/>
              </a:rPr>
            </a:br>
            <a:endParaRPr lang="it-IT" sz="2400" smtClean="0">
              <a:latin typeface="Copperplate Gothic Bold" pitchFamily="34" charset="0"/>
            </a:endParaRPr>
          </a:p>
        </p:txBody>
      </p:sp>
    </p:spTree>
    <p:extLst>
      <p:ext uri="{BB962C8B-B14F-4D97-AF65-F5344CB8AC3E}">
        <p14:creationId xmlns:p14="http://schemas.microsoft.com/office/powerpoint/2010/main" xmlns="" val="2728064731"/>
      </p:ext>
    </p:extLst>
  </p:cSld>
  <p:clrMapOvr>
    <a:masterClrMapping/>
  </p:clrMapOvr>
  <p:transition spd="slow">
    <p:pull dir="lu"/>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olo 5"/>
          <p:cNvSpPr>
            <a:spLocks noGrp="1"/>
          </p:cNvSpPr>
          <p:nvPr>
            <p:ph type="title"/>
          </p:nvPr>
        </p:nvSpPr>
        <p:spPr bwMode="auto">
          <a:xfrm>
            <a:off x="1214438" y="454025"/>
            <a:ext cx="7286625" cy="7858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it-IT" sz="2400" smtClean="0">
                <a:latin typeface="Copperplate Gothic Bold" pitchFamily="34" charset="0"/>
              </a:rPr>
              <a:t>Stima del Mercato potenziale</a:t>
            </a:r>
            <a:endParaRPr lang="it-IT" sz="2400" smtClean="0"/>
          </a:p>
        </p:txBody>
      </p:sp>
      <p:sp>
        <p:nvSpPr>
          <p:cNvPr id="6148" name="Segnaposto numero diapositiva 6"/>
          <p:cNvSpPr>
            <a:spLocks noGrp="1"/>
          </p:cNvSpPr>
          <p:nvPr>
            <p:ph type="sldNum" sz="quarter" idx="12"/>
          </p:nvPr>
        </p:nvSpPr>
        <p:spPr/>
        <p:txBody>
          <a:bodyPr/>
          <a:lstStyle/>
          <a:p>
            <a:pPr>
              <a:defRPr/>
            </a:pPr>
            <a:fld id="{CE6CC21C-6930-450F-B870-AE557F0D605E}" type="slidenum">
              <a:rPr lang="it-IT" smtClean="0"/>
              <a:pPr>
                <a:defRPr/>
              </a:pPr>
              <a:t>22</a:t>
            </a:fld>
            <a:endParaRPr lang="it-IT" smtClean="0"/>
          </a:p>
        </p:txBody>
      </p:sp>
      <p:pic>
        <p:nvPicPr>
          <p:cNvPr id="26628" name="Picture 2" descr="C:\Users\Carpediem\Desktop\corso CUOA\corso mktg intern\immagini libro\2\3.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03350" y="1547813"/>
            <a:ext cx="6481763" cy="3968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6629" name="CasellaDiTesto 4"/>
          <p:cNvSpPr txBox="1">
            <a:spLocks noChangeArrowheads="1"/>
          </p:cNvSpPr>
          <p:nvPr/>
        </p:nvSpPr>
        <p:spPr bwMode="auto">
          <a:xfrm>
            <a:off x="611188" y="5805488"/>
            <a:ext cx="7993062" cy="9223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a:latin typeface="Calibri" pitchFamily="34" charset="0"/>
              </a:rPr>
              <a:t>Il mercato più semplice da identificare è quello geografico, ma per quello che si è appena condiviso ci si può riferire anche al valore complessivo dei segmenti sovranazionali precedentemente identificati.</a:t>
            </a:r>
          </a:p>
        </p:txBody>
      </p:sp>
    </p:spTree>
    <p:extLst>
      <p:ext uri="{BB962C8B-B14F-4D97-AF65-F5344CB8AC3E}">
        <p14:creationId xmlns:p14="http://schemas.microsoft.com/office/powerpoint/2010/main" xmlns="" val="2977467915"/>
      </p:ext>
    </p:extLst>
  </p:cSld>
  <p:clrMapOvr>
    <a:masterClrMapping/>
  </p:clrMapOvr>
  <p:transition advClick="0" advTm="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09E7EB1C-8ED2-4379-81E9-4859F8DDE60A}" type="slidenum">
              <a:rPr lang="it-IT" smtClean="0"/>
              <a:pPr>
                <a:defRPr/>
              </a:pPr>
              <a:t>23</a:t>
            </a:fld>
            <a:endParaRPr lang="it-IT" smtClean="0"/>
          </a:p>
        </p:txBody>
      </p:sp>
      <p:pic>
        <p:nvPicPr>
          <p:cNvPr id="27651" name="Picture 2" descr="C:\Users\Carpediem\Desktop\corso CUOA\corso mktg intern\immagini libro\2\4.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476375" y="1362075"/>
            <a:ext cx="6188075" cy="3651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7652" name="Titolo 5"/>
          <p:cNvSpPr>
            <a:spLocks noGrp="1"/>
          </p:cNvSpPr>
          <p:nvPr>
            <p:ph type="title"/>
          </p:nvPr>
        </p:nvSpPr>
        <p:spPr bwMode="auto">
          <a:xfrm>
            <a:off x="1214438" y="454025"/>
            <a:ext cx="7286625" cy="7858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it-IT" sz="2400" smtClean="0">
                <a:latin typeface="Copperplate Gothic Bold" pitchFamily="34" charset="0"/>
              </a:rPr>
              <a:t>Analisi dei Lead Lag</a:t>
            </a:r>
            <a:endParaRPr lang="it-IT" sz="2400" smtClean="0"/>
          </a:p>
        </p:txBody>
      </p:sp>
      <p:sp>
        <p:nvSpPr>
          <p:cNvPr id="27653" name="CasellaDiTesto 6"/>
          <p:cNvSpPr txBox="1">
            <a:spLocks noChangeArrowheads="1"/>
          </p:cNvSpPr>
          <p:nvPr/>
        </p:nvSpPr>
        <p:spPr bwMode="auto">
          <a:xfrm>
            <a:off x="468313" y="4956175"/>
            <a:ext cx="8351837" cy="1568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it-IT" sz="1600">
                <a:latin typeface="Calibri" pitchFamily="34" charset="0"/>
              </a:rPr>
              <a:t>L’analisi </a:t>
            </a:r>
            <a:r>
              <a:rPr lang="it-IT" sz="1600" b="1">
                <a:latin typeface="Calibri" pitchFamily="34" charset="0"/>
              </a:rPr>
              <a:t>lead-lag </a:t>
            </a:r>
            <a:r>
              <a:rPr lang="it-IT" sz="1600">
                <a:latin typeface="Calibri" pitchFamily="34" charset="0"/>
              </a:rPr>
              <a:t>detta ritardo dal Paese guida, prevede l’impiego di serie storiche relative ai dati</a:t>
            </a:r>
          </a:p>
          <a:p>
            <a:pPr algn="just" eaLnBrk="1" hangingPunct="1"/>
            <a:r>
              <a:rPr lang="it-IT" sz="1600">
                <a:latin typeface="Calibri" pitchFamily="34" charset="0"/>
              </a:rPr>
              <a:t>di vendita di una categoria di prodotto, rilevate in un Paese ritenuto simile per caratteristiche</a:t>
            </a:r>
          </a:p>
          <a:p>
            <a:pPr algn="just" eaLnBrk="1" hangingPunct="1"/>
            <a:r>
              <a:rPr lang="it-IT" sz="1600">
                <a:latin typeface="Calibri" pitchFamily="34" charset="0"/>
              </a:rPr>
              <a:t>Macro e microeconomiche a quello di cui si desidera stimare il potenziale.</a:t>
            </a:r>
          </a:p>
          <a:p>
            <a:pPr algn="just" eaLnBrk="1" hangingPunct="1"/>
            <a:r>
              <a:rPr lang="it-IT" sz="1600">
                <a:latin typeface="Calibri" pitchFamily="34" charset="0"/>
              </a:rPr>
              <a:t>L’assunto ipotizzato è che le determinanti della domanda di alcuni prodotti siano simili in paesi che, in un determinato istante, presentano livelli differenti di sviluppo economico, ma che sono caratterizzati da ambienti socio economico culturali convergenti nel tempo.</a:t>
            </a:r>
          </a:p>
        </p:txBody>
      </p:sp>
    </p:spTree>
    <p:extLst>
      <p:ext uri="{BB962C8B-B14F-4D97-AF65-F5344CB8AC3E}">
        <p14:creationId xmlns:p14="http://schemas.microsoft.com/office/powerpoint/2010/main" xmlns="" val="3152075388"/>
      </p:ext>
    </p:extLst>
  </p:cSld>
  <p:clrMapOvr>
    <a:masterClrMapping/>
  </p:clrMapOvr>
  <p:transition advClick="0" advTm="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C6A39768-AB89-4585-8D41-389F67C285E4}" type="slidenum">
              <a:rPr lang="it-IT" smtClean="0"/>
              <a:pPr>
                <a:defRPr/>
              </a:pPr>
              <a:t>24</a:t>
            </a:fld>
            <a:endParaRPr lang="it-IT" smtClean="0"/>
          </a:p>
        </p:txBody>
      </p:sp>
      <p:pic>
        <p:nvPicPr>
          <p:cNvPr id="28675" name="Picture 3" descr="C:\Users\Carpediem\Desktop\corso CUOA\corso mktg intern\immagini libro\2\1.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82638" y="1423988"/>
            <a:ext cx="7218362" cy="4381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8676" name="Rettangolo 5"/>
          <p:cNvSpPr>
            <a:spLocks noChangeArrowheads="1"/>
          </p:cNvSpPr>
          <p:nvPr/>
        </p:nvSpPr>
        <p:spPr bwMode="auto">
          <a:xfrm>
            <a:off x="1979613" y="476250"/>
            <a:ext cx="5984875" cy="4000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pPr algn="ctr"/>
            <a:r>
              <a:rPr lang="it-IT" sz="2000">
                <a:latin typeface="Copperplate Gothic Bold" pitchFamily="34" charset="0"/>
              </a:rPr>
              <a:t>Il Processo Analitico di Scelta dei Paesi</a:t>
            </a:r>
          </a:p>
        </p:txBody>
      </p:sp>
      <p:sp>
        <p:nvSpPr>
          <p:cNvPr id="28677" name="CasellaDiTesto 6"/>
          <p:cNvSpPr txBox="1">
            <a:spLocks noChangeArrowheads="1"/>
          </p:cNvSpPr>
          <p:nvPr/>
        </p:nvSpPr>
        <p:spPr bwMode="auto">
          <a:xfrm>
            <a:off x="684213" y="6021388"/>
            <a:ext cx="4449762"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a:latin typeface="Calibri" pitchFamily="34" charset="0"/>
              </a:rPr>
              <a:t>Segmentazione classica basata sulla geografia</a:t>
            </a:r>
          </a:p>
        </p:txBody>
      </p:sp>
    </p:spTree>
    <p:extLst>
      <p:ext uri="{BB962C8B-B14F-4D97-AF65-F5344CB8AC3E}">
        <p14:creationId xmlns:p14="http://schemas.microsoft.com/office/powerpoint/2010/main" xmlns="" val="556830043"/>
      </p:ext>
    </p:extLst>
  </p:cSld>
  <p:clrMapOvr>
    <a:masterClrMapping/>
  </p:clrMapOvr>
  <p:transition advClick="0" advTm="0"/>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p:txBody>
          <a:bodyPr/>
          <a:lstStyle/>
          <a:p>
            <a:pPr>
              <a:defRPr/>
            </a:pPr>
            <a:fld id="{897B5BB6-BFBB-4624-9520-7EAC928A40D7}" type="slidenum">
              <a:rPr lang="it-IT" sz="1600"/>
              <a:pPr>
                <a:defRPr/>
              </a:pPr>
              <a:t>25</a:t>
            </a:fld>
            <a:endParaRPr lang="it-IT" sz="1600" dirty="0"/>
          </a:p>
        </p:txBody>
      </p:sp>
      <p:sp>
        <p:nvSpPr>
          <p:cNvPr id="29699" name="CasellaDiTesto 5"/>
          <p:cNvSpPr txBox="1">
            <a:spLocks noChangeArrowheads="1"/>
          </p:cNvSpPr>
          <p:nvPr/>
        </p:nvSpPr>
        <p:spPr bwMode="auto">
          <a:xfrm>
            <a:off x="323850" y="1741488"/>
            <a:ext cx="849630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it-IT">
                <a:latin typeface="Calibri" pitchFamily="34" charset="0"/>
              </a:rPr>
              <a:t>Gli approcci nell’ingresso dei mercati esteri sono sostanzialmente due:</a:t>
            </a:r>
            <a:endParaRPr lang="it-IT">
              <a:solidFill>
                <a:srgbClr val="000000"/>
              </a:solidFill>
              <a:latin typeface="Calibri" pitchFamily="34" charset="0"/>
            </a:endParaRPr>
          </a:p>
          <a:p>
            <a:pPr algn="just" eaLnBrk="1" hangingPunct="1"/>
            <a:endParaRPr lang="it-IT">
              <a:latin typeface="Calibri" pitchFamily="34" charset="0"/>
            </a:endParaRPr>
          </a:p>
        </p:txBody>
      </p:sp>
      <p:sp>
        <p:nvSpPr>
          <p:cNvPr id="8"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Approccio (i): </a:t>
            </a:r>
          </a:p>
          <a:p>
            <a:pPr algn="ctr" fontAlgn="auto">
              <a:spcAft>
                <a:spcPts val="0"/>
              </a:spcAft>
              <a:defRPr/>
            </a:pPr>
            <a:r>
              <a:rPr lang="it-IT" sz="2000" dirty="0">
                <a:latin typeface="Copperplate Gothic Bold" pitchFamily="34" charset="0"/>
                <a:ea typeface="+mj-ea"/>
                <a:cs typeface="+mj-cs"/>
              </a:rPr>
              <a:t>in quanti mercati entrare?</a:t>
            </a:r>
            <a:endParaRPr lang="it-IT" sz="2400" dirty="0">
              <a:latin typeface="Copperplate Gothic Bold" pitchFamily="34" charset="0"/>
              <a:ea typeface="+mj-ea"/>
              <a:cs typeface="+mj-cs"/>
            </a:endParaRPr>
          </a:p>
        </p:txBody>
      </p:sp>
      <p:graphicFrame>
        <p:nvGraphicFramePr>
          <p:cNvPr id="10" name="Tabella 9"/>
          <p:cNvGraphicFramePr>
            <a:graphicFrameLocks noGrp="1"/>
          </p:cNvGraphicFramePr>
          <p:nvPr/>
        </p:nvGraphicFramePr>
        <p:xfrm>
          <a:off x="428625" y="2357438"/>
          <a:ext cx="8286751" cy="2411413"/>
        </p:xfrm>
        <a:graphic>
          <a:graphicData uri="http://schemas.openxmlformats.org/drawingml/2006/table">
            <a:tbl>
              <a:tblPr firstRow="1" bandRow="1">
                <a:tableStyleId>{5C22544A-7EE6-4342-B048-85BDC9FD1C3A}</a:tableStyleId>
              </a:tblPr>
              <a:tblGrid>
                <a:gridCol w="1643063"/>
                <a:gridCol w="3286125"/>
                <a:gridCol w="3357563"/>
              </a:tblGrid>
              <a:tr h="428695">
                <a:tc>
                  <a:txBody>
                    <a:bodyPr/>
                    <a:lstStyle/>
                    <a:p>
                      <a:endParaRPr lang="it-IT" sz="1800" dirty="0"/>
                    </a:p>
                  </a:txBody>
                  <a:tcPr marL="91439" marR="91439" marT="45727" marB="45727"/>
                </a:tc>
                <a:tc>
                  <a:txBody>
                    <a:bodyPr/>
                    <a:lstStyle/>
                    <a:p>
                      <a:pPr algn="ctr"/>
                      <a:r>
                        <a:rPr lang="it-IT" sz="1800" dirty="0" smtClean="0"/>
                        <a:t>Approccio a cascata</a:t>
                      </a:r>
                      <a:endParaRPr lang="it-IT" sz="1800" dirty="0"/>
                    </a:p>
                  </a:txBody>
                  <a:tcPr marL="91439" marR="91439" marT="45727" marB="45727"/>
                </a:tc>
                <a:tc>
                  <a:txBody>
                    <a:bodyPr/>
                    <a:lstStyle/>
                    <a:p>
                      <a:pPr algn="ctr"/>
                      <a:r>
                        <a:rPr lang="it-IT" sz="1800" dirty="0" smtClean="0"/>
                        <a:t>Approccio a doccia</a:t>
                      </a:r>
                      <a:endParaRPr lang="it-IT" sz="1800" dirty="0"/>
                    </a:p>
                  </a:txBody>
                  <a:tcPr marL="91439" marR="91439" marT="45727" marB="45727"/>
                </a:tc>
              </a:tr>
              <a:tr h="660906">
                <a:tc>
                  <a:txBody>
                    <a:bodyPr/>
                    <a:lstStyle/>
                    <a:p>
                      <a:r>
                        <a:rPr lang="it-IT" sz="1800" b="1" dirty="0" smtClean="0"/>
                        <a:t>Caratteristiche</a:t>
                      </a:r>
                      <a:endParaRPr lang="it-IT" sz="1800" b="1" dirty="0"/>
                    </a:p>
                  </a:txBody>
                  <a:tcPr marL="91439" marR="91439" marT="45727" marB="45727"/>
                </a:tc>
                <a:tc>
                  <a:txBody>
                    <a:bodyPr/>
                    <a:lstStyle/>
                    <a:p>
                      <a:r>
                        <a:rPr lang="it-IT" sz="1800" dirty="0" smtClean="0"/>
                        <a:t>Un Paese alla volta</a:t>
                      </a:r>
                      <a:endParaRPr lang="it-IT" sz="1800" dirty="0"/>
                    </a:p>
                  </a:txBody>
                  <a:tcPr marL="91439" marR="91439" marT="45727" marB="45727"/>
                </a:tc>
                <a:tc>
                  <a:txBody>
                    <a:bodyPr/>
                    <a:lstStyle/>
                    <a:p>
                      <a:r>
                        <a:rPr lang="it-IT" sz="1800" dirty="0" smtClean="0"/>
                        <a:t>Più Paesi contemporaneamente</a:t>
                      </a:r>
                      <a:endParaRPr lang="it-IT" sz="1800" dirty="0"/>
                    </a:p>
                  </a:txBody>
                  <a:tcPr marL="91439" marR="91439" marT="45727" marB="45727"/>
                </a:tc>
              </a:tr>
              <a:tr h="660906">
                <a:tc>
                  <a:txBody>
                    <a:bodyPr/>
                    <a:lstStyle/>
                    <a:p>
                      <a:r>
                        <a:rPr lang="it-IT" sz="1800" b="1" dirty="0" smtClean="0"/>
                        <a:t>Benefici</a:t>
                      </a:r>
                      <a:endParaRPr lang="it-IT" sz="1800" b="1" dirty="0"/>
                    </a:p>
                  </a:txBody>
                  <a:tcPr marL="91439" marR="91439" marT="45727" marB="45727"/>
                </a:tc>
                <a:tc>
                  <a:txBody>
                    <a:bodyPr/>
                    <a:lstStyle/>
                    <a:p>
                      <a:r>
                        <a:rPr lang="it-IT" sz="1800" dirty="0" smtClean="0"/>
                        <a:t>Riduzione del rischio</a:t>
                      </a:r>
                    </a:p>
                    <a:p>
                      <a:r>
                        <a:rPr lang="it-IT" sz="1800" dirty="0" smtClean="0"/>
                        <a:t>Riduzione</a:t>
                      </a:r>
                      <a:r>
                        <a:rPr lang="it-IT" sz="1800" baseline="0" dirty="0" smtClean="0"/>
                        <a:t> della complessità</a:t>
                      </a:r>
                      <a:endParaRPr lang="it-IT" sz="1800" dirty="0"/>
                    </a:p>
                  </a:txBody>
                  <a:tcPr marL="91439" marR="91439" marT="45727" marB="45727"/>
                </a:tc>
                <a:tc>
                  <a:txBody>
                    <a:bodyPr/>
                    <a:lstStyle/>
                    <a:p>
                      <a:r>
                        <a:rPr lang="it-IT" sz="1800" dirty="0" smtClean="0"/>
                        <a:t>Velocità</a:t>
                      </a:r>
                      <a:r>
                        <a:rPr lang="it-IT" sz="1800" baseline="0" dirty="0" smtClean="0"/>
                        <a:t> di crescita</a:t>
                      </a:r>
                      <a:endParaRPr lang="it-IT" sz="1800" dirty="0"/>
                    </a:p>
                  </a:txBody>
                  <a:tcPr marL="91439" marR="91439" marT="45727" marB="45727"/>
                </a:tc>
              </a:tr>
              <a:tr h="660906">
                <a:tc>
                  <a:txBody>
                    <a:bodyPr/>
                    <a:lstStyle/>
                    <a:p>
                      <a:r>
                        <a:rPr lang="it-IT" sz="1800" b="1" dirty="0" smtClean="0"/>
                        <a:t>Limiti</a:t>
                      </a:r>
                      <a:endParaRPr lang="it-IT" sz="1800" b="1" dirty="0"/>
                    </a:p>
                  </a:txBody>
                  <a:tcPr marL="91439" marR="91439" marT="45727" marB="45727"/>
                </a:tc>
                <a:tc>
                  <a:txBody>
                    <a:bodyPr/>
                    <a:lstStyle/>
                    <a:p>
                      <a:r>
                        <a:rPr lang="it-IT" sz="1800" dirty="0" smtClean="0"/>
                        <a:t>Rischio di perdere il vantaggio del pioniere</a:t>
                      </a:r>
                      <a:r>
                        <a:rPr lang="it-IT" sz="1800" baseline="0" dirty="0" smtClean="0"/>
                        <a:t> e quote di mercato</a:t>
                      </a:r>
                      <a:endParaRPr lang="it-IT" sz="1800" dirty="0"/>
                    </a:p>
                  </a:txBody>
                  <a:tcPr marL="91439" marR="91439" marT="45727" marB="45727"/>
                </a:tc>
                <a:tc>
                  <a:txBody>
                    <a:bodyPr/>
                    <a:lstStyle/>
                    <a:p>
                      <a:r>
                        <a:rPr lang="it-IT" sz="1800" dirty="0" smtClean="0"/>
                        <a:t>Tensioni finanziarie e a livello di risorse umane</a:t>
                      </a:r>
                      <a:r>
                        <a:rPr lang="it-IT" sz="1800" baseline="0" dirty="0" smtClean="0"/>
                        <a:t> </a:t>
                      </a:r>
                      <a:endParaRPr lang="it-IT" sz="1800" dirty="0"/>
                    </a:p>
                  </a:txBody>
                  <a:tcPr marL="91439" marR="91439" marT="45727" marB="45727"/>
                </a:tc>
              </a:tr>
            </a:tbl>
          </a:graphicData>
        </a:graphic>
      </p:graphicFrame>
      <p:sp>
        <p:nvSpPr>
          <p:cNvPr id="29723" name="Rettangolo 6"/>
          <p:cNvSpPr>
            <a:spLocks noChangeArrowheads="1"/>
          </p:cNvSpPr>
          <p:nvPr/>
        </p:nvSpPr>
        <p:spPr bwMode="auto">
          <a:xfrm>
            <a:off x="468313" y="5013325"/>
            <a:ext cx="8135937" cy="923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it-IT">
                <a:latin typeface="Calibri" pitchFamily="34" charset="0"/>
              </a:rPr>
              <a:t>La </a:t>
            </a:r>
            <a:r>
              <a:rPr lang="it-IT" b="1">
                <a:latin typeface="Calibri" pitchFamily="34" charset="0"/>
              </a:rPr>
              <a:t>strategia di ingresso </a:t>
            </a:r>
            <a:r>
              <a:rPr lang="it-IT">
                <a:latin typeface="Calibri" pitchFamily="34" charset="0"/>
              </a:rPr>
              <a:t>in genere si attiene o a un </a:t>
            </a:r>
            <a:r>
              <a:rPr lang="it-IT" i="1">
                <a:latin typeface="Calibri" pitchFamily="34" charset="0"/>
              </a:rPr>
              <a:t>approccio a cascata</a:t>
            </a:r>
            <a:r>
              <a:rPr lang="it-IT">
                <a:latin typeface="Calibri" pitchFamily="34" charset="0"/>
              </a:rPr>
              <a:t>, nel quale l’impresa entra progressivamente nei vari mercati, oppure un </a:t>
            </a:r>
            <a:r>
              <a:rPr lang="it-IT" i="1">
                <a:latin typeface="Calibri" pitchFamily="34" charset="0"/>
              </a:rPr>
              <a:t>approccio a doccia</a:t>
            </a:r>
            <a:r>
              <a:rPr lang="it-IT">
                <a:latin typeface="Calibri" pitchFamily="34" charset="0"/>
              </a:rPr>
              <a:t>, nel quale entra in molti mercati contemporaneamente in un arco di tempo limitato.</a:t>
            </a:r>
            <a:r>
              <a:rPr lang="it-IT" i="1">
                <a:latin typeface="Calibri" pitchFamily="34" charset="0"/>
              </a:rPr>
              <a:t> </a:t>
            </a:r>
            <a:endParaRPr lang="it-IT">
              <a:solidFill>
                <a:srgbClr val="000000"/>
              </a:solidFill>
              <a:latin typeface="Calibri" pitchFamily="34" charset="0"/>
            </a:endParaRPr>
          </a:p>
        </p:txBody>
      </p:sp>
    </p:spTree>
    <p:extLst>
      <p:ext uri="{BB962C8B-B14F-4D97-AF65-F5344CB8AC3E}">
        <p14:creationId xmlns:p14="http://schemas.microsoft.com/office/powerpoint/2010/main" xmlns="" val="9261799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p:txBody>
          <a:bodyPr/>
          <a:lstStyle/>
          <a:p>
            <a:pPr>
              <a:defRPr/>
            </a:pPr>
            <a:fld id="{A110C327-4F8A-4AE5-80FF-C086E17BEBD2}" type="slidenum">
              <a:rPr lang="it-IT" sz="1600"/>
              <a:pPr>
                <a:defRPr/>
              </a:pPr>
              <a:t>26</a:t>
            </a:fld>
            <a:endParaRPr lang="it-IT" sz="1600" dirty="0"/>
          </a:p>
        </p:txBody>
      </p:sp>
      <p:sp>
        <p:nvSpPr>
          <p:cNvPr id="6" name="CasellaDiTesto 5"/>
          <p:cNvSpPr txBox="1"/>
          <p:nvPr/>
        </p:nvSpPr>
        <p:spPr>
          <a:xfrm>
            <a:off x="323850" y="1484313"/>
            <a:ext cx="8496300" cy="5078412"/>
          </a:xfrm>
          <a:prstGeom prst="rect">
            <a:avLst/>
          </a:prstGeom>
          <a:noFill/>
        </p:spPr>
        <p:txBody>
          <a:bodyPr>
            <a:spAutoFit/>
          </a:bodyPr>
          <a:lstStyle/>
          <a:p>
            <a:pPr algn="just" fontAlgn="auto">
              <a:spcBef>
                <a:spcPts val="0"/>
              </a:spcBef>
              <a:spcAft>
                <a:spcPts val="0"/>
              </a:spcAft>
              <a:defRPr/>
            </a:pPr>
            <a:r>
              <a:rPr lang="it-IT" dirty="0">
                <a:latin typeface="+mn-lt"/>
                <a:cs typeface="+mn-cs"/>
              </a:rPr>
              <a:t>Parimenti l’azienda può preferire un approccio di tipo focalizzato ovvero diversificato sulla base dell’analisi di alcuni fattori interni  ed esterni.</a:t>
            </a:r>
          </a:p>
          <a:p>
            <a:pPr algn="just" fontAlgn="auto">
              <a:spcBef>
                <a:spcPts val="0"/>
              </a:spcBef>
              <a:spcAft>
                <a:spcPts val="0"/>
              </a:spcAft>
              <a:defRPr/>
            </a:pPr>
            <a:endParaRPr lang="it-IT" dirty="0">
              <a:latin typeface="+mn-lt"/>
              <a:cs typeface="+mn-cs"/>
            </a:endParaRPr>
          </a:p>
          <a:p>
            <a:pPr algn="just" fontAlgn="auto">
              <a:spcBef>
                <a:spcPts val="0"/>
              </a:spcBef>
              <a:spcAft>
                <a:spcPts val="0"/>
              </a:spcAft>
              <a:defRPr/>
            </a:pPr>
            <a:r>
              <a:rPr lang="it-IT" dirty="0">
                <a:latin typeface="+mn-lt"/>
                <a:cs typeface="+mn-cs"/>
              </a:rPr>
              <a:t>La </a:t>
            </a:r>
            <a:r>
              <a:rPr lang="it-IT" b="1" u="sng" dirty="0">
                <a:latin typeface="+mn-lt"/>
                <a:cs typeface="+mn-cs"/>
              </a:rPr>
              <a:t>strategia di concentrazione </a:t>
            </a:r>
            <a:r>
              <a:rPr lang="it-IT" dirty="0">
                <a:latin typeface="+mn-lt"/>
                <a:cs typeface="+mn-cs"/>
              </a:rPr>
              <a:t>focalizza l’attenzione su </a:t>
            </a:r>
            <a:r>
              <a:rPr lang="it-IT" b="1" dirty="0">
                <a:latin typeface="+mn-lt"/>
                <a:cs typeface="+mn-cs"/>
              </a:rPr>
              <a:t>pochi Paesi </a:t>
            </a:r>
            <a:r>
              <a:rPr lang="it-IT" dirty="0">
                <a:latin typeface="+mn-lt"/>
                <a:cs typeface="+mn-cs"/>
              </a:rPr>
              <a:t>caratterizzati da alta </a:t>
            </a:r>
            <a:r>
              <a:rPr lang="it-IT" b="1" dirty="0">
                <a:latin typeface="+mn-lt"/>
                <a:cs typeface="+mn-cs"/>
              </a:rPr>
              <a:t>similarità economico – culturali</a:t>
            </a:r>
            <a:r>
              <a:rPr lang="it-IT" dirty="0">
                <a:latin typeface="+mn-lt"/>
                <a:cs typeface="+mn-cs"/>
              </a:rPr>
              <a:t>. </a:t>
            </a:r>
          </a:p>
          <a:p>
            <a:pPr algn="just" fontAlgn="auto">
              <a:spcBef>
                <a:spcPts val="0"/>
              </a:spcBef>
              <a:spcAft>
                <a:spcPts val="0"/>
              </a:spcAft>
              <a:defRPr/>
            </a:pPr>
            <a:r>
              <a:rPr lang="it-IT" dirty="0">
                <a:solidFill>
                  <a:prstClr val="black"/>
                </a:solidFill>
                <a:latin typeface="Calibri" pitchFamily="34" charset="0"/>
                <a:cs typeface="+mn-cs"/>
              </a:rPr>
              <a:t>Ciò permette un’</a:t>
            </a:r>
            <a:r>
              <a:rPr lang="it-IT" b="1" dirty="0">
                <a:solidFill>
                  <a:prstClr val="black"/>
                </a:solidFill>
                <a:latin typeface="Calibri" pitchFamily="34" charset="0"/>
                <a:cs typeface="+mn-cs"/>
              </a:rPr>
              <a:t>offerta standardizzata</a:t>
            </a:r>
            <a:r>
              <a:rPr lang="it-IT" dirty="0">
                <a:solidFill>
                  <a:prstClr val="black"/>
                </a:solidFill>
                <a:latin typeface="Calibri" pitchFamily="34" charset="0"/>
                <a:cs typeface="+mn-cs"/>
              </a:rPr>
              <a:t>. </a:t>
            </a:r>
          </a:p>
          <a:p>
            <a:pPr algn="just" fontAlgn="auto">
              <a:spcBef>
                <a:spcPts val="0"/>
              </a:spcBef>
              <a:spcAft>
                <a:spcPts val="0"/>
              </a:spcAft>
              <a:defRPr/>
            </a:pPr>
            <a:r>
              <a:rPr lang="it-IT" dirty="0">
                <a:solidFill>
                  <a:prstClr val="black"/>
                </a:solidFill>
                <a:latin typeface="Calibri" pitchFamily="34" charset="0"/>
                <a:cs typeface="+mn-cs"/>
              </a:rPr>
              <a:t>Questa strategia è in genere preferita quando esistono </a:t>
            </a:r>
            <a:r>
              <a:rPr lang="it-IT" b="1" dirty="0">
                <a:solidFill>
                  <a:prstClr val="black"/>
                </a:solidFill>
                <a:latin typeface="Calibri" pitchFamily="34" charset="0"/>
                <a:cs typeface="+mn-cs"/>
              </a:rPr>
              <a:t>mercati di grandi dimensioni</a:t>
            </a:r>
            <a:r>
              <a:rPr lang="it-IT" dirty="0">
                <a:solidFill>
                  <a:prstClr val="black"/>
                </a:solidFill>
                <a:latin typeface="Calibri" pitchFamily="34" charset="0"/>
                <a:cs typeface="+mn-cs"/>
              </a:rPr>
              <a:t> con domanda in lento sviluppo.</a:t>
            </a:r>
          </a:p>
          <a:p>
            <a:pPr algn="just" fontAlgn="auto">
              <a:spcBef>
                <a:spcPts val="0"/>
              </a:spcBef>
              <a:spcAft>
                <a:spcPts val="0"/>
              </a:spcAft>
              <a:defRPr/>
            </a:pPr>
            <a:endParaRPr lang="it-IT" dirty="0">
              <a:solidFill>
                <a:prstClr val="black"/>
              </a:solidFill>
              <a:latin typeface="Calibri" pitchFamily="34" charset="0"/>
              <a:cs typeface="+mn-cs"/>
            </a:endParaRPr>
          </a:p>
          <a:p>
            <a:pPr algn="just" fontAlgn="auto">
              <a:spcBef>
                <a:spcPts val="0"/>
              </a:spcBef>
              <a:spcAft>
                <a:spcPts val="0"/>
              </a:spcAft>
              <a:defRPr/>
            </a:pPr>
            <a:r>
              <a:rPr lang="it-IT" dirty="0">
                <a:solidFill>
                  <a:prstClr val="black"/>
                </a:solidFill>
                <a:latin typeface="Calibri" pitchFamily="34" charset="0"/>
                <a:cs typeface="+mn-cs"/>
              </a:rPr>
              <a:t>La </a:t>
            </a:r>
            <a:r>
              <a:rPr lang="it-IT" b="1" u="sng" dirty="0">
                <a:solidFill>
                  <a:prstClr val="black"/>
                </a:solidFill>
                <a:latin typeface="Calibri" pitchFamily="34" charset="0"/>
                <a:cs typeface="+mn-cs"/>
              </a:rPr>
              <a:t>strategia di diversificazione</a:t>
            </a:r>
            <a:r>
              <a:rPr lang="it-IT" dirty="0">
                <a:solidFill>
                  <a:prstClr val="black"/>
                </a:solidFill>
                <a:latin typeface="Calibri" pitchFamily="34" charset="0"/>
                <a:cs typeface="+mn-cs"/>
              </a:rPr>
              <a:t> prevede la costituzione di un </a:t>
            </a:r>
            <a:r>
              <a:rPr lang="it-IT" b="1" dirty="0">
                <a:solidFill>
                  <a:prstClr val="black"/>
                </a:solidFill>
                <a:latin typeface="Calibri" pitchFamily="34" charset="0"/>
                <a:cs typeface="+mn-cs"/>
              </a:rPr>
              <a:t>portafoglio di Paesi</a:t>
            </a:r>
          </a:p>
          <a:p>
            <a:pPr algn="just" fontAlgn="auto">
              <a:spcBef>
                <a:spcPts val="0"/>
              </a:spcBef>
              <a:spcAft>
                <a:spcPts val="0"/>
              </a:spcAft>
              <a:defRPr/>
            </a:pPr>
            <a:r>
              <a:rPr lang="it-IT" dirty="0">
                <a:solidFill>
                  <a:prstClr val="black"/>
                </a:solidFill>
                <a:latin typeface="Calibri" pitchFamily="34" charset="0"/>
                <a:cs typeface="+mn-cs"/>
              </a:rPr>
              <a:t>differenti tra loro per caratteristiche.</a:t>
            </a:r>
          </a:p>
          <a:p>
            <a:pPr algn="just" fontAlgn="auto">
              <a:spcBef>
                <a:spcPts val="0"/>
              </a:spcBef>
              <a:spcAft>
                <a:spcPts val="0"/>
              </a:spcAft>
              <a:defRPr/>
            </a:pPr>
            <a:r>
              <a:rPr lang="it-IT" dirty="0">
                <a:solidFill>
                  <a:prstClr val="black"/>
                </a:solidFill>
                <a:latin typeface="Calibri" pitchFamily="34" charset="0"/>
                <a:cs typeface="+mn-cs"/>
              </a:rPr>
              <a:t>Questa strategia consente di suddividere il rischio tra un numero elevato di alternative ed è adottata quando:</a:t>
            </a:r>
          </a:p>
          <a:p>
            <a:pPr marL="177800" algn="just" fontAlgn="auto">
              <a:spcBef>
                <a:spcPts val="0"/>
              </a:spcBef>
              <a:spcAft>
                <a:spcPts val="0"/>
              </a:spcAft>
              <a:buFont typeface="Arial" pitchFamily="34" charset="0"/>
              <a:buChar char="•"/>
              <a:defRPr/>
            </a:pPr>
            <a:r>
              <a:rPr lang="it-IT" dirty="0">
                <a:solidFill>
                  <a:prstClr val="black"/>
                </a:solidFill>
                <a:latin typeface="Calibri" pitchFamily="34" charset="0"/>
                <a:cs typeface="+mn-cs"/>
              </a:rPr>
              <a:t> esiste </a:t>
            </a:r>
            <a:r>
              <a:rPr lang="it-IT" b="1" dirty="0">
                <a:solidFill>
                  <a:prstClr val="black"/>
                </a:solidFill>
                <a:latin typeface="Calibri" pitchFamily="34" charset="0"/>
                <a:cs typeface="+mn-cs"/>
              </a:rPr>
              <a:t>domanda potenziale su molti mercati</a:t>
            </a:r>
            <a:endParaRPr lang="it-IT" dirty="0">
              <a:solidFill>
                <a:prstClr val="black"/>
              </a:solidFill>
              <a:latin typeface="Calibri" pitchFamily="34" charset="0"/>
              <a:cs typeface="+mn-cs"/>
            </a:endParaRPr>
          </a:p>
          <a:p>
            <a:pPr marL="177800" algn="just" fontAlgn="auto">
              <a:spcBef>
                <a:spcPts val="0"/>
              </a:spcBef>
              <a:spcAft>
                <a:spcPts val="0"/>
              </a:spcAft>
              <a:buFont typeface="Arial" pitchFamily="34" charset="0"/>
              <a:buChar char="•"/>
              <a:defRPr/>
            </a:pPr>
            <a:r>
              <a:rPr lang="it-IT" dirty="0">
                <a:solidFill>
                  <a:prstClr val="black"/>
                </a:solidFill>
                <a:latin typeface="Calibri" pitchFamily="34" charset="0"/>
                <a:cs typeface="+mn-cs"/>
              </a:rPr>
              <a:t> l’impresa presenta </a:t>
            </a:r>
            <a:r>
              <a:rPr lang="it-IT" b="1" dirty="0">
                <a:solidFill>
                  <a:prstClr val="black"/>
                </a:solidFill>
                <a:latin typeface="Calibri" pitchFamily="34" charset="0"/>
                <a:cs typeface="+mn-cs"/>
              </a:rPr>
              <a:t>prodotti</a:t>
            </a:r>
            <a:r>
              <a:rPr lang="it-IT" dirty="0">
                <a:solidFill>
                  <a:prstClr val="black"/>
                </a:solidFill>
                <a:latin typeface="Calibri" pitchFamily="34" charset="0"/>
                <a:cs typeface="+mn-cs"/>
              </a:rPr>
              <a:t> relativamente </a:t>
            </a:r>
            <a:r>
              <a:rPr lang="it-IT" b="1" dirty="0">
                <a:solidFill>
                  <a:prstClr val="black"/>
                </a:solidFill>
                <a:latin typeface="Calibri" pitchFamily="34" charset="0"/>
                <a:cs typeface="+mn-cs"/>
              </a:rPr>
              <a:t>standardizzati </a:t>
            </a:r>
          </a:p>
          <a:p>
            <a:pPr marL="273050" indent="-95250" algn="just" fontAlgn="auto">
              <a:spcBef>
                <a:spcPts val="0"/>
              </a:spcBef>
              <a:spcAft>
                <a:spcPts val="0"/>
              </a:spcAft>
              <a:buFont typeface="Arial" pitchFamily="34" charset="0"/>
              <a:buChar char="•"/>
              <a:defRPr/>
            </a:pPr>
            <a:r>
              <a:rPr lang="it-IT" dirty="0">
                <a:solidFill>
                  <a:prstClr val="black"/>
                </a:solidFill>
                <a:latin typeface="Calibri" pitchFamily="34" charset="0"/>
                <a:cs typeface="+mn-cs"/>
              </a:rPr>
              <a:t> l’impresa deve realizzare </a:t>
            </a:r>
            <a:r>
              <a:rPr lang="it-IT" b="1" dirty="0">
                <a:solidFill>
                  <a:prstClr val="black"/>
                </a:solidFill>
                <a:latin typeface="Calibri" pitchFamily="34" charset="0"/>
                <a:cs typeface="+mn-cs"/>
              </a:rPr>
              <a:t>grandi volumi di vendita </a:t>
            </a:r>
            <a:r>
              <a:rPr lang="it-IT" dirty="0">
                <a:solidFill>
                  <a:prstClr val="black"/>
                </a:solidFill>
                <a:latin typeface="Calibri" pitchFamily="34" charset="0"/>
                <a:cs typeface="+mn-cs"/>
              </a:rPr>
              <a:t>per poter </a:t>
            </a:r>
            <a:r>
              <a:rPr lang="it-IT" b="1" dirty="0">
                <a:solidFill>
                  <a:prstClr val="black"/>
                </a:solidFill>
                <a:latin typeface="Calibri" pitchFamily="34" charset="0"/>
                <a:cs typeface="+mn-cs"/>
              </a:rPr>
              <a:t>abbassare i costi di produzione </a:t>
            </a:r>
            <a:r>
              <a:rPr lang="it-IT" dirty="0">
                <a:solidFill>
                  <a:prstClr val="black"/>
                </a:solidFill>
                <a:latin typeface="Calibri" pitchFamily="34" charset="0"/>
                <a:cs typeface="+mn-cs"/>
              </a:rPr>
              <a:t>(economie di scala)</a:t>
            </a:r>
          </a:p>
          <a:p>
            <a:pPr algn="just" fontAlgn="auto">
              <a:spcBef>
                <a:spcPts val="0"/>
              </a:spcBef>
              <a:spcAft>
                <a:spcPts val="0"/>
              </a:spcAft>
              <a:defRPr/>
            </a:pPr>
            <a:endParaRPr lang="it-IT" dirty="0">
              <a:latin typeface="+mn-lt"/>
              <a:cs typeface="+mn-cs"/>
            </a:endParaRPr>
          </a:p>
        </p:txBody>
      </p:sp>
      <p:sp>
        <p:nvSpPr>
          <p:cNvPr id="8"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Approccio (</a:t>
            </a:r>
            <a:r>
              <a:rPr lang="it-IT" sz="2400" dirty="0" err="1">
                <a:latin typeface="Copperplate Gothic Bold" pitchFamily="34" charset="0"/>
                <a:ea typeface="+mj-ea"/>
                <a:cs typeface="+mj-cs"/>
              </a:rPr>
              <a:t>ii</a:t>
            </a:r>
            <a:r>
              <a:rPr lang="it-IT" sz="2400" dirty="0">
                <a:latin typeface="Copperplate Gothic Bold" pitchFamily="34" charset="0"/>
                <a:ea typeface="+mj-ea"/>
                <a:cs typeface="+mj-cs"/>
              </a:rPr>
              <a:t>):</a:t>
            </a:r>
          </a:p>
          <a:p>
            <a:pPr algn="ctr" fontAlgn="auto">
              <a:spcAft>
                <a:spcPts val="0"/>
              </a:spcAft>
              <a:defRPr/>
            </a:pPr>
            <a:r>
              <a:rPr lang="it-IT" sz="2000" dirty="0">
                <a:latin typeface="Copperplate Gothic Bold" pitchFamily="34" charset="0"/>
                <a:ea typeface="+mj-ea"/>
                <a:cs typeface="+mj-cs"/>
              </a:rPr>
              <a:t>Concentrazione o diversificazione geografica?</a:t>
            </a:r>
          </a:p>
        </p:txBody>
      </p:sp>
    </p:spTree>
    <p:extLst>
      <p:ext uri="{BB962C8B-B14F-4D97-AF65-F5344CB8AC3E}">
        <p14:creationId xmlns:p14="http://schemas.microsoft.com/office/powerpoint/2010/main" xmlns="" val="420525623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p:txBody>
          <a:bodyPr/>
          <a:lstStyle/>
          <a:p>
            <a:pPr>
              <a:defRPr/>
            </a:pPr>
            <a:fld id="{0FDFFE23-5815-45FF-9126-62C3EC2BA983}" type="slidenum">
              <a:rPr lang="it-IT" sz="1600"/>
              <a:pPr>
                <a:defRPr/>
              </a:pPr>
              <a:t>27</a:t>
            </a:fld>
            <a:endParaRPr lang="it-IT" sz="1600" dirty="0"/>
          </a:p>
        </p:txBody>
      </p:sp>
      <p:sp>
        <p:nvSpPr>
          <p:cNvPr id="6" name="CasellaDiTesto 5"/>
          <p:cNvSpPr txBox="1"/>
          <p:nvPr/>
        </p:nvSpPr>
        <p:spPr>
          <a:xfrm>
            <a:off x="323850" y="1428750"/>
            <a:ext cx="8496300" cy="5632450"/>
          </a:xfrm>
          <a:prstGeom prst="rect">
            <a:avLst/>
          </a:prstGeom>
          <a:noFill/>
        </p:spPr>
        <p:txBody>
          <a:bodyPr>
            <a:spAutoFit/>
          </a:bodyPr>
          <a:lstStyle/>
          <a:p>
            <a:pPr algn="just" fontAlgn="auto">
              <a:spcBef>
                <a:spcPts val="0"/>
              </a:spcBef>
              <a:spcAft>
                <a:spcPts val="0"/>
              </a:spcAft>
              <a:defRPr/>
            </a:pPr>
            <a:r>
              <a:rPr lang="it-IT" dirty="0">
                <a:latin typeface="+mn-lt"/>
                <a:cs typeface="+mn-cs"/>
              </a:rPr>
              <a:t>Sulla scelta tra l’una e l’altra strategia agiscono diversi fattori:</a:t>
            </a:r>
          </a:p>
          <a:p>
            <a:pPr marL="177800" indent="-177800" algn="just" fontAlgn="auto">
              <a:spcBef>
                <a:spcPts val="0"/>
              </a:spcBef>
              <a:spcAft>
                <a:spcPts val="0"/>
              </a:spcAft>
              <a:buFont typeface="Arial" pitchFamily="34" charset="0"/>
              <a:buChar char="•"/>
              <a:defRPr/>
            </a:pPr>
            <a:endParaRPr lang="it-IT" i="1" dirty="0">
              <a:solidFill>
                <a:prstClr val="black"/>
              </a:solidFill>
              <a:latin typeface="Calibri" pitchFamily="34" charset="0"/>
              <a:cs typeface="+mn-cs"/>
            </a:endParaRPr>
          </a:p>
          <a:p>
            <a:pPr marL="177800" indent="-177800" algn="just" fontAlgn="auto">
              <a:spcBef>
                <a:spcPts val="0"/>
              </a:spcBef>
              <a:spcAft>
                <a:spcPts val="0"/>
              </a:spcAft>
              <a:buFont typeface="Arial" pitchFamily="34" charset="0"/>
              <a:buChar char="•"/>
              <a:defRPr/>
            </a:pPr>
            <a:r>
              <a:rPr lang="it-IT" i="1" dirty="0">
                <a:solidFill>
                  <a:prstClr val="black"/>
                </a:solidFill>
                <a:latin typeface="Calibri" pitchFamily="34" charset="0"/>
                <a:cs typeface="+mn-cs"/>
              </a:rPr>
              <a:t>Ritmo di sviluppo del mercato</a:t>
            </a:r>
          </a:p>
          <a:p>
            <a:pPr marL="177800" indent="-177800" algn="just" fontAlgn="auto">
              <a:spcBef>
                <a:spcPts val="0"/>
              </a:spcBef>
              <a:spcAft>
                <a:spcPts val="0"/>
              </a:spcAft>
              <a:buFont typeface="Arial" pitchFamily="34" charset="0"/>
              <a:buChar char="•"/>
              <a:defRPr/>
            </a:pPr>
            <a:endParaRPr lang="it-IT" i="1" dirty="0">
              <a:solidFill>
                <a:prstClr val="black"/>
              </a:solidFill>
              <a:latin typeface="Calibri" pitchFamily="34" charset="0"/>
              <a:cs typeface="+mn-cs"/>
            </a:endParaRPr>
          </a:p>
          <a:p>
            <a:pPr marL="177800" indent="-177800" algn="just" fontAlgn="auto">
              <a:spcBef>
                <a:spcPts val="0"/>
              </a:spcBef>
              <a:spcAft>
                <a:spcPts val="0"/>
              </a:spcAft>
              <a:buFont typeface="Arial" pitchFamily="34" charset="0"/>
              <a:buChar char="•"/>
              <a:defRPr/>
            </a:pPr>
            <a:r>
              <a:rPr lang="it-IT" i="1" dirty="0">
                <a:solidFill>
                  <a:prstClr val="black"/>
                </a:solidFill>
                <a:latin typeface="Calibri" pitchFamily="34" charset="0"/>
                <a:cs typeface="+mn-cs"/>
              </a:rPr>
              <a:t>Stabilità del mercato</a:t>
            </a:r>
          </a:p>
          <a:p>
            <a:pPr marL="177800" indent="-177800" algn="just" fontAlgn="auto">
              <a:spcBef>
                <a:spcPts val="0"/>
              </a:spcBef>
              <a:spcAft>
                <a:spcPts val="0"/>
              </a:spcAft>
              <a:buFont typeface="Arial" pitchFamily="34" charset="0"/>
              <a:buChar char="•"/>
              <a:defRPr/>
            </a:pPr>
            <a:endParaRPr lang="it-IT" i="1" dirty="0">
              <a:solidFill>
                <a:prstClr val="black"/>
              </a:solidFill>
              <a:latin typeface="Calibri" pitchFamily="34" charset="0"/>
              <a:cs typeface="+mn-cs"/>
            </a:endParaRPr>
          </a:p>
          <a:p>
            <a:pPr marL="177800" indent="-177800" algn="just" fontAlgn="auto">
              <a:spcBef>
                <a:spcPts val="0"/>
              </a:spcBef>
              <a:spcAft>
                <a:spcPts val="0"/>
              </a:spcAft>
              <a:buFont typeface="Arial" pitchFamily="34" charset="0"/>
              <a:buChar char="•"/>
              <a:defRPr/>
            </a:pPr>
            <a:r>
              <a:rPr lang="it-IT" i="1" dirty="0">
                <a:solidFill>
                  <a:prstClr val="black"/>
                </a:solidFill>
                <a:latin typeface="Calibri" pitchFamily="34" charset="0"/>
                <a:cs typeface="+mn-cs"/>
              </a:rPr>
              <a:t>Tempo di imitazione del prodotto da parte della concorrenza</a:t>
            </a:r>
          </a:p>
          <a:p>
            <a:pPr marL="177800" indent="-177800" algn="just" fontAlgn="auto">
              <a:spcBef>
                <a:spcPts val="0"/>
              </a:spcBef>
              <a:spcAft>
                <a:spcPts val="0"/>
              </a:spcAft>
              <a:buFont typeface="Arial" pitchFamily="34" charset="0"/>
              <a:buChar char="•"/>
              <a:defRPr/>
            </a:pPr>
            <a:endParaRPr lang="it-IT" i="1" dirty="0">
              <a:solidFill>
                <a:prstClr val="black"/>
              </a:solidFill>
              <a:latin typeface="Calibri" pitchFamily="34" charset="0"/>
              <a:cs typeface="+mn-cs"/>
            </a:endParaRPr>
          </a:p>
          <a:p>
            <a:pPr marL="177800" indent="-177800" algn="just" fontAlgn="auto">
              <a:spcBef>
                <a:spcPts val="0"/>
              </a:spcBef>
              <a:spcAft>
                <a:spcPts val="0"/>
              </a:spcAft>
              <a:buFont typeface="Arial" pitchFamily="34" charset="0"/>
              <a:buChar char="•"/>
              <a:defRPr/>
            </a:pPr>
            <a:r>
              <a:rPr lang="it-IT" i="1" dirty="0">
                <a:solidFill>
                  <a:prstClr val="black"/>
                </a:solidFill>
                <a:latin typeface="Calibri" pitchFamily="34" charset="0"/>
                <a:cs typeface="+mn-cs"/>
              </a:rPr>
              <a:t>Domanda derivata</a:t>
            </a:r>
          </a:p>
          <a:p>
            <a:pPr marL="177800" indent="-177800" algn="just" fontAlgn="auto">
              <a:spcBef>
                <a:spcPts val="0"/>
              </a:spcBef>
              <a:spcAft>
                <a:spcPts val="0"/>
              </a:spcAft>
              <a:buFont typeface="Arial" pitchFamily="34" charset="0"/>
              <a:buChar char="•"/>
              <a:defRPr/>
            </a:pPr>
            <a:endParaRPr lang="it-IT" i="1" dirty="0">
              <a:solidFill>
                <a:prstClr val="black"/>
              </a:solidFill>
              <a:latin typeface="Calibri" pitchFamily="34" charset="0"/>
              <a:cs typeface="+mn-cs"/>
            </a:endParaRPr>
          </a:p>
          <a:p>
            <a:pPr marL="177800" indent="-177800" algn="just" fontAlgn="auto">
              <a:spcBef>
                <a:spcPts val="0"/>
              </a:spcBef>
              <a:spcAft>
                <a:spcPts val="0"/>
              </a:spcAft>
              <a:buFont typeface="Arial" pitchFamily="34" charset="0"/>
              <a:buChar char="•"/>
              <a:defRPr/>
            </a:pPr>
            <a:r>
              <a:rPr lang="it-IT" i="1" dirty="0">
                <a:solidFill>
                  <a:prstClr val="black"/>
                </a:solidFill>
                <a:latin typeface="Calibri" pitchFamily="34" charset="0"/>
                <a:cs typeface="+mn-cs"/>
              </a:rPr>
              <a:t>Necessità di adattare il prodotto</a:t>
            </a:r>
          </a:p>
          <a:p>
            <a:pPr marL="177800" indent="-177800" algn="just" fontAlgn="auto">
              <a:spcBef>
                <a:spcPts val="0"/>
              </a:spcBef>
              <a:spcAft>
                <a:spcPts val="0"/>
              </a:spcAft>
              <a:buFont typeface="Arial" pitchFamily="34" charset="0"/>
              <a:buChar char="•"/>
              <a:defRPr/>
            </a:pPr>
            <a:endParaRPr lang="it-IT" i="1" dirty="0">
              <a:solidFill>
                <a:prstClr val="black"/>
              </a:solidFill>
              <a:latin typeface="Calibri" pitchFamily="34" charset="0"/>
              <a:cs typeface="+mn-cs"/>
            </a:endParaRPr>
          </a:p>
          <a:p>
            <a:pPr marL="177800" indent="-177800" algn="just" fontAlgn="auto">
              <a:spcBef>
                <a:spcPts val="0"/>
              </a:spcBef>
              <a:spcAft>
                <a:spcPts val="0"/>
              </a:spcAft>
              <a:buFont typeface="Arial" pitchFamily="34" charset="0"/>
              <a:buChar char="•"/>
              <a:defRPr/>
            </a:pPr>
            <a:r>
              <a:rPr lang="it-IT" i="1" dirty="0">
                <a:solidFill>
                  <a:prstClr val="black"/>
                </a:solidFill>
                <a:latin typeface="Calibri" pitchFamily="34" charset="0"/>
                <a:cs typeface="+mn-cs"/>
              </a:rPr>
              <a:t>Necessità di adattare la comunicazione</a:t>
            </a:r>
          </a:p>
          <a:p>
            <a:pPr marL="177800" indent="-177800" algn="just" fontAlgn="auto">
              <a:spcBef>
                <a:spcPts val="0"/>
              </a:spcBef>
              <a:spcAft>
                <a:spcPts val="0"/>
              </a:spcAft>
              <a:buFont typeface="Arial" pitchFamily="34" charset="0"/>
              <a:buChar char="•"/>
              <a:defRPr/>
            </a:pPr>
            <a:endParaRPr lang="it-IT" i="1" dirty="0">
              <a:solidFill>
                <a:prstClr val="black"/>
              </a:solidFill>
              <a:latin typeface="Calibri" pitchFamily="34" charset="0"/>
              <a:cs typeface="+mn-cs"/>
            </a:endParaRPr>
          </a:p>
          <a:p>
            <a:pPr marL="177800" indent="-177800" algn="just" fontAlgn="auto">
              <a:spcBef>
                <a:spcPts val="0"/>
              </a:spcBef>
              <a:spcAft>
                <a:spcPts val="0"/>
              </a:spcAft>
              <a:buFont typeface="Arial" pitchFamily="34" charset="0"/>
              <a:buChar char="•"/>
              <a:defRPr/>
            </a:pPr>
            <a:r>
              <a:rPr lang="it-IT" i="1" dirty="0">
                <a:solidFill>
                  <a:prstClr val="black"/>
                </a:solidFill>
                <a:latin typeface="Calibri" pitchFamily="34" charset="0"/>
                <a:cs typeface="+mn-cs"/>
              </a:rPr>
              <a:t>Economie di scala nella distribuzione</a:t>
            </a:r>
          </a:p>
          <a:p>
            <a:pPr marL="177800" indent="-177800" algn="just" fontAlgn="auto">
              <a:spcBef>
                <a:spcPts val="0"/>
              </a:spcBef>
              <a:spcAft>
                <a:spcPts val="0"/>
              </a:spcAft>
              <a:buFont typeface="Arial" pitchFamily="34" charset="0"/>
              <a:buChar char="•"/>
              <a:defRPr/>
            </a:pPr>
            <a:endParaRPr lang="it-IT" i="1" dirty="0">
              <a:solidFill>
                <a:prstClr val="black"/>
              </a:solidFill>
              <a:latin typeface="Calibri" pitchFamily="34" charset="0"/>
              <a:cs typeface="+mn-cs"/>
            </a:endParaRPr>
          </a:p>
          <a:p>
            <a:pPr marL="177800" indent="-177800" algn="just" fontAlgn="auto">
              <a:spcBef>
                <a:spcPts val="0"/>
              </a:spcBef>
              <a:spcAft>
                <a:spcPts val="0"/>
              </a:spcAft>
              <a:buFont typeface="Arial" pitchFamily="34" charset="0"/>
              <a:buChar char="•"/>
              <a:defRPr/>
            </a:pPr>
            <a:r>
              <a:rPr lang="it-IT" i="1" dirty="0">
                <a:solidFill>
                  <a:prstClr val="black"/>
                </a:solidFill>
                <a:latin typeface="Calibri" pitchFamily="34" charset="0"/>
                <a:cs typeface="+mn-cs"/>
              </a:rPr>
              <a:t>Controllo del mercato</a:t>
            </a:r>
          </a:p>
          <a:p>
            <a:pPr marL="177800" indent="-177800" algn="just" fontAlgn="auto">
              <a:spcBef>
                <a:spcPts val="0"/>
              </a:spcBef>
              <a:spcAft>
                <a:spcPts val="0"/>
              </a:spcAft>
              <a:buFont typeface="Arial" pitchFamily="34" charset="0"/>
              <a:buChar char="•"/>
              <a:defRPr/>
            </a:pPr>
            <a:endParaRPr lang="it-IT" i="1" dirty="0">
              <a:solidFill>
                <a:prstClr val="black"/>
              </a:solidFill>
              <a:latin typeface="Calibri" pitchFamily="34" charset="0"/>
              <a:cs typeface="+mn-cs"/>
            </a:endParaRPr>
          </a:p>
          <a:p>
            <a:pPr marL="177800" indent="-177800" algn="just" fontAlgn="auto">
              <a:spcBef>
                <a:spcPts val="0"/>
              </a:spcBef>
              <a:spcAft>
                <a:spcPts val="0"/>
              </a:spcAft>
              <a:buFont typeface="Arial" pitchFamily="34" charset="0"/>
              <a:buChar char="•"/>
              <a:defRPr/>
            </a:pPr>
            <a:r>
              <a:rPr lang="it-IT" i="1" dirty="0">
                <a:solidFill>
                  <a:prstClr val="black"/>
                </a:solidFill>
                <a:latin typeface="Calibri" pitchFamily="34" charset="0"/>
                <a:cs typeface="+mn-cs"/>
              </a:rPr>
              <a:t>Vincoli esterni ed interni</a:t>
            </a:r>
          </a:p>
          <a:p>
            <a:pPr algn="just" fontAlgn="auto">
              <a:spcBef>
                <a:spcPts val="0"/>
              </a:spcBef>
              <a:spcAft>
                <a:spcPts val="0"/>
              </a:spcAft>
              <a:defRPr/>
            </a:pPr>
            <a:endParaRPr lang="it-IT" dirty="0">
              <a:latin typeface="+mn-lt"/>
              <a:cs typeface="+mn-cs"/>
            </a:endParaRPr>
          </a:p>
        </p:txBody>
      </p:sp>
      <p:sp>
        <p:nvSpPr>
          <p:cNvPr id="8"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Approccio (</a:t>
            </a:r>
            <a:r>
              <a:rPr lang="it-IT" sz="2400" dirty="0" err="1">
                <a:latin typeface="Copperplate Gothic Bold" pitchFamily="34" charset="0"/>
                <a:ea typeface="+mj-ea"/>
                <a:cs typeface="+mj-cs"/>
              </a:rPr>
              <a:t>iii</a:t>
            </a:r>
            <a:r>
              <a:rPr lang="it-IT" sz="2400" dirty="0">
                <a:latin typeface="Copperplate Gothic Bold" pitchFamily="34" charset="0"/>
                <a:ea typeface="+mj-ea"/>
                <a:cs typeface="+mj-cs"/>
              </a:rPr>
              <a:t>)</a:t>
            </a:r>
          </a:p>
          <a:p>
            <a:pPr algn="ctr" fontAlgn="auto">
              <a:spcAft>
                <a:spcPts val="0"/>
              </a:spcAft>
              <a:defRPr/>
            </a:pPr>
            <a:r>
              <a:rPr lang="it-IT" sz="2000" dirty="0">
                <a:latin typeface="Copperplate Gothic Bold" pitchFamily="34" charset="0"/>
                <a:ea typeface="+mj-ea"/>
                <a:cs typeface="+mj-cs"/>
              </a:rPr>
              <a:t>Concentrazione o diversificazione geografica?</a:t>
            </a:r>
          </a:p>
        </p:txBody>
      </p:sp>
    </p:spTree>
    <p:extLst>
      <p:ext uri="{BB962C8B-B14F-4D97-AF65-F5344CB8AC3E}">
        <p14:creationId xmlns:p14="http://schemas.microsoft.com/office/powerpoint/2010/main" xmlns="" val="43299809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F0787C39-8F13-46B2-9042-5F324FCFFFCC}" type="slidenum">
              <a:rPr lang="it-IT" smtClean="0"/>
              <a:pPr>
                <a:defRPr/>
              </a:pPr>
              <a:t>28</a:t>
            </a:fld>
            <a:endParaRPr lang="it-IT" smtClean="0"/>
          </a:p>
        </p:txBody>
      </p:sp>
      <p:pic>
        <p:nvPicPr>
          <p:cNvPr id="32771" name="Picture 2" descr="C:\Users\Carpediem\Desktop\corso CUOA\corso mktg intern\immagini libro\2\14.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627313" y="1341438"/>
            <a:ext cx="3368675" cy="3108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Posizionamento e Fattori Correlati</a:t>
            </a:r>
          </a:p>
        </p:txBody>
      </p:sp>
      <p:sp>
        <p:nvSpPr>
          <p:cNvPr id="32773" name="CasellaDiTesto 4"/>
          <p:cNvSpPr txBox="1">
            <a:spLocks noChangeArrowheads="1"/>
          </p:cNvSpPr>
          <p:nvPr/>
        </p:nvSpPr>
        <p:spPr bwMode="auto">
          <a:xfrm>
            <a:off x="468313" y="4868863"/>
            <a:ext cx="8351837" cy="1477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a:latin typeface="Calibri" pitchFamily="34" charset="0"/>
              </a:rPr>
              <a:t>Il </a:t>
            </a:r>
            <a:r>
              <a:rPr lang="it-IT" b="1">
                <a:latin typeface="Calibri" pitchFamily="34" charset="0"/>
              </a:rPr>
              <a:t>posizionamento ricercato e/o intenzionale </a:t>
            </a:r>
            <a:r>
              <a:rPr lang="it-IT">
                <a:latin typeface="Calibri" pitchFamily="34" charset="0"/>
              </a:rPr>
              <a:t>di un’azienda dipende dalla sua capacità</a:t>
            </a:r>
          </a:p>
          <a:p>
            <a:pPr eaLnBrk="1" hangingPunct="1"/>
            <a:r>
              <a:rPr lang="it-IT">
                <a:latin typeface="Calibri" pitchFamily="34" charset="0"/>
              </a:rPr>
              <a:t>di costruire e comunicare il proprio vantaggio competitivo  di costo e/o differenziazione</a:t>
            </a:r>
          </a:p>
          <a:p>
            <a:pPr eaLnBrk="1" hangingPunct="1"/>
            <a:r>
              <a:rPr lang="it-IT">
                <a:latin typeface="Calibri" pitchFamily="34" charset="0"/>
              </a:rPr>
              <a:t>rimanendo nella mente del Cliente e/o consumatore target.</a:t>
            </a:r>
          </a:p>
          <a:p>
            <a:pPr eaLnBrk="1" hangingPunct="1"/>
            <a:r>
              <a:rPr lang="it-IT">
                <a:latin typeface="Calibri" pitchFamily="34" charset="0"/>
              </a:rPr>
              <a:t>Qui sono identificate le tre principali dimensioni che influenzano il posizionamento dell’impresa.</a:t>
            </a:r>
          </a:p>
        </p:txBody>
      </p:sp>
    </p:spTree>
    <p:extLst>
      <p:ext uri="{BB962C8B-B14F-4D97-AF65-F5344CB8AC3E}">
        <p14:creationId xmlns:p14="http://schemas.microsoft.com/office/powerpoint/2010/main" xmlns="" val="3922493143"/>
      </p:ext>
    </p:extLst>
  </p:cSld>
  <p:clrMapOvr>
    <a:masterClrMapping/>
  </p:clrMapOvr>
  <p:transition advClick="0" advTm="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DE300D1C-BAD3-4964-B98C-79354352B1AF}" type="slidenum">
              <a:rPr lang="it-IT" smtClean="0"/>
              <a:pPr>
                <a:defRPr/>
              </a:pPr>
              <a:t>29</a:t>
            </a:fld>
            <a:endParaRPr lang="it-IT" smtClean="0"/>
          </a:p>
        </p:txBody>
      </p:sp>
      <p:pic>
        <p:nvPicPr>
          <p:cNvPr id="33795" name="Picture 2" descr="C:\Users\Carpediem\Desktop\corso CUOA\corso mktg intern\immagini libro\2\13.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71563" y="1833563"/>
            <a:ext cx="6892925" cy="4095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Tipologie di Posizionamento</a:t>
            </a:r>
          </a:p>
        </p:txBody>
      </p:sp>
    </p:spTree>
    <p:extLst>
      <p:ext uri="{BB962C8B-B14F-4D97-AF65-F5344CB8AC3E}">
        <p14:creationId xmlns:p14="http://schemas.microsoft.com/office/powerpoint/2010/main" xmlns="" val="1512852066"/>
      </p:ext>
    </p:extLst>
  </p:cSld>
  <p:clrMapOvr>
    <a:masterClrMapping/>
  </p:clrMapOvr>
  <p:transition advClick="0" advTm="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p:txBody>
          <a:bodyPr/>
          <a:lstStyle/>
          <a:p>
            <a:pPr>
              <a:defRPr/>
            </a:pPr>
            <a:fld id="{C97BF794-BCF8-4CED-839A-4552F6237FA7}" type="slidenum">
              <a:rPr lang="it-IT" sz="1600"/>
              <a:pPr>
                <a:defRPr/>
              </a:pPr>
              <a:t>3</a:t>
            </a:fld>
            <a:endParaRPr lang="it-IT" sz="1600" dirty="0"/>
          </a:p>
        </p:txBody>
      </p:sp>
      <p:sp>
        <p:nvSpPr>
          <p:cNvPr id="7171" name="CasellaDiTesto 5"/>
          <p:cNvSpPr txBox="1">
            <a:spLocks noChangeArrowheads="1"/>
          </p:cNvSpPr>
          <p:nvPr/>
        </p:nvSpPr>
        <p:spPr bwMode="auto">
          <a:xfrm>
            <a:off x="323850" y="1741488"/>
            <a:ext cx="8496300" cy="4524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it-IT">
                <a:latin typeface="Calibri" pitchFamily="34" charset="0"/>
              </a:rPr>
              <a:t>L’ingresso nei mercati esteri e la concorrenza a livello internazionale riservano grandi opportunità, ma comportano anche grossi rischi. </a:t>
            </a:r>
          </a:p>
          <a:p>
            <a:pPr algn="just" eaLnBrk="1" hangingPunct="1"/>
            <a:r>
              <a:rPr lang="it-IT">
                <a:latin typeface="Calibri" pitchFamily="34" charset="0"/>
              </a:rPr>
              <a:t>Le imprese che operano in </a:t>
            </a:r>
            <a:r>
              <a:rPr lang="it-IT" b="1">
                <a:latin typeface="Calibri" pitchFamily="34" charset="0"/>
              </a:rPr>
              <a:t>settori globali</a:t>
            </a:r>
            <a:r>
              <a:rPr lang="it-IT">
                <a:latin typeface="Calibri" pitchFamily="34" charset="0"/>
              </a:rPr>
              <a:t>, però, non possono esimersi dall’internazionalizzazione della propria attività.</a:t>
            </a:r>
          </a:p>
          <a:p>
            <a:pPr algn="just" eaLnBrk="1" hangingPunct="1"/>
            <a:endParaRPr lang="it-IT">
              <a:latin typeface="Calibri" pitchFamily="34" charset="0"/>
            </a:endParaRPr>
          </a:p>
          <a:p>
            <a:pPr algn="just" eaLnBrk="1" hangingPunct="1"/>
            <a:r>
              <a:rPr lang="it-IT">
                <a:latin typeface="Calibri" pitchFamily="34" charset="0"/>
              </a:rPr>
              <a:t>Un’</a:t>
            </a:r>
            <a:r>
              <a:rPr lang="it-IT" b="1">
                <a:latin typeface="Calibri" pitchFamily="34" charset="0"/>
              </a:rPr>
              <a:t>impresa globale </a:t>
            </a:r>
            <a:r>
              <a:rPr lang="it-IT">
                <a:latin typeface="Calibri" pitchFamily="34" charset="0"/>
              </a:rPr>
              <a:t>è un’organizzazione che opera in più paesi e gode di vantaggi competitivi in termini di R&amp;S, produzione, logistica, marketing e finanza non disponibili ai concorrenti del solo mercato interno.</a:t>
            </a:r>
          </a:p>
          <a:p>
            <a:pPr algn="just" eaLnBrk="1" hangingPunct="1"/>
            <a:endParaRPr lang="it-IT">
              <a:latin typeface="Calibri" pitchFamily="34" charset="0"/>
            </a:endParaRPr>
          </a:p>
          <a:p>
            <a:pPr algn="just" eaLnBrk="1" hangingPunct="1"/>
            <a:r>
              <a:rPr lang="it-IT">
                <a:latin typeface="Calibri" pitchFamily="34" charset="0"/>
              </a:rPr>
              <a:t>Per avere un assetto globale un’impresa non deve necessariamente essere di grandi dimensioni. Anche le piccole e medie imprese possono sviluppare un’attività di </a:t>
            </a:r>
            <a:r>
              <a:rPr lang="it-IT" b="1">
                <a:latin typeface="Calibri" pitchFamily="34" charset="0"/>
              </a:rPr>
              <a:t>nicchia globale</a:t>
            </a:r>
            <a:r>
              <a:rPr lang="it-IT">
                <a:latin typeface="Calibri" pitchFamily="34" charset="0"/>
              </a:rPr>
              <a:t>. </a:t>
            </a:r>
          </a:p>
          <a:p>
            <a:pPr algn="just" eaLnBrk="1" hangingPunct="1"/>
            <a:r>
              <a:rPr lang="it-IT">
                <a:latin typeface="Calibri" pitchFamily="34" charset="0"/>
              </a:rPr>
              <a:t>Si pensi, ad esempio, all’azienda familiare Nonino, che vende i propri distillati in tutto il mondo (35% delle vendite all’estero) e gode di un brand molto conosciuto nella propria nicchia, nonostante le ridotte dimensioni (fatturato 2007 di 17,6 mln €, 30 dipendenti)</a:t>
            </a:r>
          </a:p>
          <a:p>
            <a:pPr algn="just" eaLnBrk="1" hangingPunct="1"/>
            <a:endParaRPr lang="it-IT">
              <a:latin typeface="Calibri" pitchFamily="34" charset="0"/>
            </a:endParaRPr>
          </a:p>
        </p:txBody>
      </p:sp>
      <p:sp>
        <p:nvSpPr>
          <p:cNvPr id="8"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Competere su scala globale</a:t>
            </a:r>
          </a:p>
        </p:txBody>
      </p:sp>
      <p:pic>
        <p:nvPicPr>
          <p:cNvPr id="7173"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43063" y="6188075"/>
            <a:ext cx="2208212" cy="5381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74"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929188" y="5924550"/>
            <a:ext cx="1357312" cy="8620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5665945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Line 2"/>
          <p:cNvSpPr>
            <a:spLocks noChangeShapeType="1"/>
          </p:cNvSpPr>
          <p:nvPr/>
        </p:nvSpPr>
        <p:spPr bwMode="auto">
          <a:xfrm flipV="1">
            <a:off x="1438275" y="1746250"/>
            <a:ext cx="0" cy="4392613"/>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it-IT"/>
          </a:p>
        </p:txBody>
      </p:sp>
      <p:sp>
        <p:nvSpPr>
          <p:cNvPr id="34819" name="Line 3"/>
          <p:cNvSpPr>
            <a:spLocks noChangeShapeType="1"/>
          </p:cNvSpPr>
          <p:nvPr/>
        </p:nvSpPr>
        <p:spPr bwMode="auto">
          <a:xfrm>
            <a:off x="1438275" y="6138863"/>
            <a:ext cx="6265863" cy="0"/>
          </a:xfrm>
          <a:prstGeom prst="line">
            <a:avLst/>
          </a:prstGeom>
          <a:noFill/>
          <a:ln w="9525">
            <a:solidFill>
              <a:schemeClr val="tx1"/>
            </a:solidFill>
            <a:round/>
            <a:headEnd/>
            <a:tailEnd/>
          </a:ln>
          <a:extLst>
            <a:ext uri="{909E8E84-426E-40DD-AFC4-6F175D3DCCD1}">
              <a14:hiddenFill xmlns:a14="http://schemas.microsoft.com/office/drawing/2010/main" xmlns="">
                <a:noFill/>
              </a14:hiddenFill>
            </a:ext>
          </a:extLst>
        </p:spPr>
        <p:txBody>
          <a:bodyPr/>
          <a:lstStyle/>
          <a:p>
            <a:endParaRPr lang="it-IT"/>
          </a:p>
        </p:txBody>
      </p:sp>
      <p:sp>
        <p:nvSpPr>
          <p:cNvPr id="34820" name="Line 4"/>
          <p:cNvSpPr>
            <a:spLocks noChangeShapeType="1"/>
          </p:cNvSpPr>
          <p:nvPr/>
        </p:nvSpPr>
        <p:spPr bwMode="auto">
          <a:xfrm flipV="1">
            <a:off x="1438275" y="2251075"/>
            <a:ext cx="5545138" cy="3887788"/>
          </a:xfrm>
          <a:prstGeom prst="line">
            <a:avLst/>
          </a:prstGeom>
          <a:noFill/>
          <a:ln w="19050">
            <a:solidFill>
              <a:schemeClr val="tx1"/>
            </a:solidFill>
            <a:round/>
            <a:headEnd/>
            <a:tailEnd/>
          </a:ln>
          <a:extLst>
            <a:ext uri="{909E8E84-426E-40DD-AFC4-6F175D3DCCD1}">
              <a14:hiddenFill xmlns:a14="http://schemas.microsoft.com/office/drawing/2010/main" xmlns="">
                <a:noFill/>
              </a14:hiddenFill>
            </a:ext>
          </a:extLst>
        </p:spPr>
        <p:txBody>
          <a:bodyPr/>
          <a:lstStyle/>
          <a:p>
            <a:endParaRPr lang="it-IT"/>
          </a:p>
        </p:txBody>
      </p:sp>
      <p:sp>
        <p:nvSpPr>
          <p:cNvPr id="34821" name="Text Box 5"/>
          <p:cNvSpPr txBox="1">
            <a:spLocks noChangeArrowheads="1"/>
          </p:cNvSpPr>
          <p:nvPr/>
        </p:nvSpPr>
        <p:spPr bwMode="auto">
          <a:xfrm>
            <a:off x="2138363" y="5678488"/>
            <a:ext cx="2020887"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a:latin typeface="Calibri" pitchFamily="34" charset="0"/>
              </a:rPr>
              <a:t>Esportazione indiretta</a:t>
            </a:r>
          </a:p>
        </p:txBody>
      </p:sp>
      <p:sp>
        <p:nvSpPr>
          <p:cNvPr id="34822" name="Text Box 6"/>
          <p:cNvSpPr txBox="1">
            <a:spLocks noChangeArrowheads="1"/>
          </p:cNvSpPr>
          <p:nvPr/>
        </p:nvSpPr>
        <p:spPr bwMode="auto">
          <a:xfrm>
            <a:off x="3095625" y="4938713"/>
            <a:ext cx="1420813"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a:latin typeface="Calibri" pitchFamily="34" charset="0"/>
              </a:rPr>
              <a:t>Vendita diretta</a:t>
            </a:r>
          </a:p>
        </p:txBody>
      </p:sp>
      <p:sp>
        <p:nvSpPr>
          <p:cNvPr id="34823" name="Text Box 7"/>
          <p:cNvSpPr txBox="1">
            <a:spLocks noChangeArrowheads="1"/>
          </p:cNvSpPr>
          <p:nvPr/>
        </p:nvSpPr>
        <p:spPr bwMode="auto">
          <a:xfrm>
            <a:off x="4259263" y="4267200"/>
            <a:ext cx="2201862" cy="3190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a:latin typeface="Calibri" pitchFamily="34" charset="0"/>
              </a:rPr>
              <a:t>Franchising/Licensing</a:t>
            </a:r>
          </a:p>
        </p:txBody>
      </p:sp>
      <p:sp>
        <p:nvSpPr>
          <p:cNvPr id="34824" name="Text Box 8"/>
          <p:cNvSpPr txBox="1">
            <a:spLocks noChangeArrowheads="1"/>
          </p:cNvSpPr>
          <p:nvPr/>
        </p:nvSpPr>
        <p:spPr bwMode="auto">
          <a:xfrm>
            <a:off x="5327650" y="3475038"/>
            <a:ext cx="1320800"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a:latin typeface="Calibri" pitchFamily="34" charset="0"/>
              </a:rPr>
              <a:t>Joint venture </a:t>
            </a:r>
          </a:p>
        </p:txBody>
      </p:sp>
      <p:sp>
        <p:nvSpPr>
          <p:cNvPr id="34825" name="Text Box 9"/>
          <p:cNvSpPr txBox="1">
            <a:spLocks noChangeArrowheads="1"/>
          </p:cNvSpPr>
          <p:nvPr/>
        </p:nvSpPr>
        <p:spPr bwMode="auto">
          <a:xfrm>
            <a:off x="6419850" y="2682875"/>
            <a:ext cx="2427288" cy="314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a:latin typeface="Calibri" pitchFamily="34" charset="0"/>
              </a:rPr>
              <a:t>IDE (Produzione in loco)</a:t>
            </a:r>
          </a:p>
        </p:txBody>
      </p:sp>
      <p:sp>
        <p:nvSpPr>
          <p:cNvPr id="34826" name="Text Box 10"/>
          <p:cNvSpPr txBox="1">
            <a:spLocks noChangeArrowheads="1"/>
          </p:cNvSpPr>
          <p:nvPr/>
        </p:nvSpPr>
        <p:spPr bwMode="auto">
          <a:xfrm>
            <a:off x="1346200" y="6210300"/>
            <a:ext cx="668338"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i="1">
                <a:latin typeface="Calibri" pitchFamily="34" charset="0"/>
              </a:rPr>
              <a:t>Basso</a:t>
            </a:r>
          </a:p>
        </p:txBody>
      </p:sp>
      <p:sp>
        <p:nvSpPr>
          <p:cNvPr id="34827" name="Text Box 11"/>
          <p:cNvSpPr txBox="1">
            <a:spLocks noChangeArrowheads="1"/>
          </p:cNvSpPr>
          <p:nvPr/>
        </p:nvSpPr>
        <p:spPr bwMode="auto">
          <a:xfrm>
            <a:off x="646113" y="5707063"/>
            <a:ext cx="668337"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i="1">
                <a:latin typeface="Calibri" pitchFamily="34" charset="0"/>
              </a:rPr>
              <a:t>Basso</a:t>
            </a:r>
          </a:p>
        </p:txBody>
      </p:sp>
      <p:sp>
        <p:nvSpPr>
          <p:cNvPr id="34828" name="Text Box 12"/>
          <p:cNvSpPr txBox="1">
            <a:spLocks noChangeArrowheads="1"/>
          </p:cNvSpPr>
          <p:nvPr/>
        </p:nvSpPr>
        <p:spPr bwMode="auto">
          <a:xfrm>
            <a:off x="876300" y="1817688"/>
            <a:ext cx="538163"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i="1">
                <a:latin typeface="Calibri" pitchFamily="34" charset="0"/>
              </a:rPr>
              <a:t>Alto</a:t>
            </a:r>
          </a:p>
        </p:txBody>
      </p:sp>
      <p:sp>
        <p:nvSpPr>
          <p:cNvPr id="34829" name="Text Box 13"/>
          <p:cNvSpPr txBox="1">
            <a:spLocks noChangeArrowheads="1"/>
          </p:cNvSpPr>
          <p:nvPr/>
        </p:nvSpPr>
        <p:spPr bwMode="auto">
          <a:xfrm>
            <a:off x="7559675" y="6210300"/>
            <a:ext cx="538163"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i="1">
                <a:latin typeface="Calibri" pitchFamily="34" charset="0"/>
              </a:rPr>
              <a:t>Alto</a:t>
            </a:r>
          </a:p>
        </p:txBody>
      </p:sp>
      <p:sp>
        <p:nvSpPr>
          <p:cNvPr id="34830" name="Line 14"/>
          <p:cNvSpPr>
            <a:spLocks noChangeShapeType="1"/>
          </p:cNvSpPr>
          <p:nvPr/>
        </p:nvSpPr>
        <p:spPr bwMode="auto">
          <a:xfrm>
            <a:off x="2087563" y="6354763"/>
            <a:ext cx="5327650" cy="0"/>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xmlns="">
                <a:noFill/>
              </a14:hiddenFill>
            </a:ext>
          </a:extLst>
        </p:spPr>
        <p:txBody>
          <a:bodyPr/>
          <a:lstStyle/>
          <a:p>
            <a:endParaRPr lang="it-IT"/>
          </a:p>
        </p:txBody>
      </p:sp>
      <p:sp>
        <p:nvSpPr>
          <p:cNvPr id="34831" name="Line 15"/>
          <p:cNvSpPr>
            <a:spLocks noChangeShapeType="1"/>
          </p:cNvSpPr>
          <p:nvPr/>
        </p:nvSpPr>
        <p:spPr bwMode="auto">
          <a:xfrm flipV="1">
            <a:off x="1079500" y="2149475"/>
            <a:ext cx="0" cy="3527425"/>
          </a:xfrm>
          <a:prstGeom prst="line">
            <a:avLst/>
          </a:prstGeom>
          <a:noFill/>
          <a:ln w="9525">
            <a:solidFill>
              <a:schemeClr val="tx1"/>
            </a:solidFill>
            <a:round/>
            <a:headEnd type="triangle" w="med" len="med"/>
            <a:tailEnd type="triangle" w="med" len="med"/>
          </a:ln>
          <a:extLst>
            <a:ext uri="{909E8E84-426E-40DD-AFC4-6F175D3DCCD1}">
              <a14:hiddenFill xmlns:a14="http://schemas.microsoft.com/office/drawing/2010/main" xmlns="">
                <a:noFill/>
              </a14:hiddenFill>
            </a:ext>
          </a:extLst>
        </p:spPr>
        <p:txBody>
          <a:bodyPr/>
          <a:lstStyle/>
          <a:p>
            <a:endParaRPr lang="it-IT"/>
          </a:p>
        </p:txBody>
      </p:sp>
      <p:sp>
        <p:nvSpPr>
          <p:cNvPr id="34832" name="Text Box 16"/>
          <p:cNvSpPr txBox="1">
            <a:spLocks noChangeArrowheads="1"/>
          </p:cNvSpPr>
          <p:nvPr/>
        </p:nvSpPr>
        <p:spPr bwMode="auto">
          <a:xfrm>
            <a:off x="4041775" y="6426200"/>
            <a:ext cx="1728788"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b="1">
                <a:latin typeface="Calibri" pitchFamily="34" charset="0"/>
              </a:rPr>
              <a:t>Grado di controllo</a:t>
            </a:r>
          </a:p>
        </p:txBody>
      </p:sp>
      <p:sp>
        <p:nvSpPr>
          <p:cNvPr id="34833" name="Text Box 17"/>
          <p:cNvSpPr txBox="1">
            <a:spLocks noChangeArrowheads="1"/>
          </p:cNvSpPr>
          <p:nvPr/>
        </p:nvSpPr>
        <p:spPr bwMode="auto">
          <a:xfrm rot="-5400000">
            <a:off x="25401" y="3452812"/>
            <a:ext cx="1524000" cy="288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lnSpc>
                <a:spcPct val="80000"/>
              </a:lnSpc>
              <a:spcBef>
                <a:spcPct val="50000"/>
              </a:spcBef>
            </a:pPr>
            <a:r>
              <a:rPr lang="it-IT" b="1">
                <a:latin typeface="Calibri" pitchFamily="34" charset="0"/>
              </a:rPr>
              <a:t>Grado di rischio</a:t>
            </a:r>
          </a:p>
        </p:txBody>
      </p:sp>
      <p:sp>
        <p:nvSpPr>
          <p:cNvPr id="1826836" name="Rectangle 20"/>
          <p:cNvSpPr>
            <a:spLocks noChangeArrowheads="1"/>
          </p:cNvSpPr>
          <p:nvPr/>
        </p:nvSpPr>
        <p:spPr bwMode="auto">
          <a:xfrm>
            <a:off x="1928813" y="1303338"/>
            <a:ext cx="5510212" cy="566737"/>
          </a:xfrm>
          <a:prstGeom prst="rect">
            <a:avLst/>
          </a:prstGeom>
          <a:noFill/>
          <a:ln w="9525" algn="ctr">
            <a:noFill/>
            <a:miter lim="800000"/>
            <a:headEnd/>
            <a:tailEnd/>
          </a:ln>
          <a:effectLst>
            <a:outerShdw sx="1000" sy="1000" algn="ctr" rotWithShape="0">
              <a:schemeClr val="bg2"/>
            </a:outerShdw>
          </a:effectLst>
        </p:spPr>
        <p:txBody>
          <a:bodyPr anchor="ctr"/>
          <a:lstStyle/>
          <a:p>
            <a:pPr algn="ctr" fontAlgn="auto">
              <a:spcBef>
                <a:spcPts val="0"/>
              </a:spcBef>
              <a:spcAft>
                <a:spcPts val="0"/>
              </a:spcAft>
              <a:defRPr/>
            </a:pPr>
            <a:r>
              <a:rPr lang="it-IT" b="1" dirty="0" err="1">
                <a:latin typeface="Calibri" pitchFamily="34" charset="0"/>
                <a:cs typeface="+mn-cs"/>
              </a:rPr>
              <a:t>Trade-off</a:t>
            </a:r>
            <a:r>
              <a:rPr lang="it-IT" b="1" dirty="0">
                <a:latin typeface="Calibri" pitchFamily="34" charset="0"/>
                <a:cs typeface="+mn-cs"/>
              </a:rPr>
              <a:t> tra grado di rischio e grado di controllo</a:t>
            </a:r>
          </a:p>
        </p:txBody>
      </p:sp>
      <p:sp>
        <p:nvSpPr>
          <p:cNvPr id="47123" name="Segnaposto numero diapositiva 20"/>
          <p:cNvSpPr>
            <a:spLocks noGrp="1"/>
          </p:cNvSpPr>
          <p:nvPr>
            <p:ph type="sldNum" sz="quarter" idx="12"/>
          </p:nvPr>
        </p:nvSpPr>
        <p:spPr/>
        <p:txBody>
          <a:bodyPr/>
          <a:lstStyle/>
          <a:p>
            <a:pPr>
              <a:defRPr/>
            </a:pPr>
            <a:fld id="{959DE862-530B-404A-A692-3D939ED1AD86}" type="slidenum">
              <a:rPr lang="it-IT" smtClean="0"/>
              <a:pPr>
                <a:defRPr/>
              </a:pPr>
              <a:t>30</a:t>
            </a:fld>
            <a:endParaRPr lang="it-IT" smtClean="0"/>
          </a:p>
        </p:txBody>
      </p:sp>
      <p:sp>
        <p:nvSpPr>
          <p:cNvPr id="22"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Stabilire Come Entrare Nel Mercato</a:t>
            </a:r>
          </a:p>
        </p:txBody>
      </p:sp>
    </p:spTree>
    <p:extLst>
      <p:ext uri="{BB962C8B-B14F-4D97-AF65-F5344CB8AC3E}">
        <p14:creationId xmlns:p14="http://schemas.microsoft.com/office/powerpoint/2010/main" xmlns="" val="331300964"/>
      </p:ext>
    </p:ext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ttangolo arrotondato 19"/>
          <p:cNvSpPr/>
          <p:nvPr/>
        </p:nvSpPr>
        <p:spPr>
          <a:xfrm>
            <a:off x="6948488" y="3357563"/>
            <a:ext cx="1800225" cy="719137"/>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16" name="Rettangolo arrotondato 15"/>
          <p:cNvSpPr/>
          <p:nvPr/>
        </p:nvSpPr>
        <p:spPr>
          <a:xfrm>
            <a:off x="179388" y="3357563"/>
            <a:ext cx="1800225" cy="71913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sp>
        <p:nvSpPr>
          <p:cNvPr id="5" name="Segnaposto numero diapositiva 4"/>
          <p:cNvSpPr>
            <a:spLocks noGrp="1"/>
          </p:cNvSpPr>
          <p:nvPr>
            <p:ph type="sldNum" sz="quarter" idx="12"/>
          </p:nvPr>
        </p:nvSpPr>
        <p:spPr/>
        <p:txBody>
          <a:bodyPr/>
          <a:lstStyle/>
          <a:p>
            <a:pPr>
              <a:defRPr/>
            </a:pPr>
            <a:fld id="{A4E823A1-F661-42B9-8962-8F5EAB974035}" type="slidenum">
              <a:rPr lang="it-IT" sz="1600"/>
              <a:pPr>
                <a:defRPr/>
              </a:pPr>
              <a:t>31</a:t>
            </a:fld>
            <a:endParaRPr lang="it-IT" sz="1600" dirty="0"/>
          </a:p>
        </p:txBody>
      </p:sp>
      <p:sp>
        <p:nvSpPr>
          <p:cNvPr id="6" name="CasellaDiTesto 5"/>
          <p:cNvSpPr txBox="1">
            <a:spLocks noChangeArrowheads="1"/>
          </p:cNvSpPr>
          <p:nvPr/>
        </p:nvSpPr>
        <p:spPr bwMode="auto">
          <a:xfrm>
            <a:off x="323850" y="1741488"/>
            <a:ext cx="84963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it-IT">
                <a:latin typeface="Calibri" pitchFamily="34" charset="0"/>
              </a:rPr>
              <a:t>Le imprese che decidono di vendere all’estero devono stabilire </a:t>
            </a:r>
            <a:r>
              <a:rPr lang="it-IT" u="sng">
                <a:latin typeface="Calibri" pitchFamily="34" charset="0"/>
              </a:rPr>
              <a:t>se e in che misura adeguare la strategia di marketing </a:t>
            </a:r>
            <a:r>
              <a:rPr lang="it-IT">
                <a:latin typeface="Calibri" pitchFamily="34" charset="0"/>
              </a:rPr>
              <a:t>alle condizioni locali.</a:t>
            </a:r>
          </a:p>
          <a:p>
            <a:pPr algn="just" eaLnBrk="1" hangingPunct="1"/>
            <a:endParaRPr lang="it-IT">
              <a:latin typeface="Calibri" pitchFamily="34" charset="0"/>
            </a:endParaRPr>
          </a:p>
          <a:p>
            <a:pPr algn="just" eaLnBrk="1" hangingPunct="1"/>
            <a:r>
              <a:rPr lang="it-IT">
                <a:latin typeface="Calibri" pitchFamily="34" charset="0"/>
              </a:rPr>
              <a:t>Le strategie estreme sono:</a:t>
            </a:r>
          </a:p>
        </p:txBody>
      </p:sp>
      <p:sp>
        <p:nvSpPr>
          <p:cNvPr id="8"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La definizione del piano di marketing</a:t>
            </a:r>
          </a:p>
        </p:txBody>
      </p:sp>
      <p:cxnSp>
        <p:nvCxnSpPr>
          <p:cNvPr id="9" name="Connettore 1 8"/>
          <p:cNvCxnSpPr/>
          <p:nvPr/>
        </p:nvCxnSpPr>
        <p:spPr>
          <a:xfrm flipV="1">
            <a:off x="500063" y="3214688"/>
            <a:ext cx="8001000" cy="71437"/>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Connettore 1 10"/>
          <p:cNvCxnSpPr/>
          <p:nvPr/>
        </p:nvCxnSpPr>
        <p:spPr>
          <a:xfrm rot="5400000">
            <a:off x="828675" y="3294063"/>
            <a:ext cx="214313" cy="158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onnettore 1 11"/>
          <p:cNvCxnSpPr/>
          <p:nvPr/>
        </p:nvCxnSpPr>
        <p:spPr>
          <a:xfrm rot="5400000">
            <a:off x="8178800" y="3249613"/>
            <a:ext cx="214313" cy="1587"/>
          </a:xfrm>
          <a:prstGeom prst="line">
            <a:avLst/>
          </a:prstGeom>
        </p:spPr>
        <p:style>
          <a:lnRef idx="1">
            <a:schemeClr val="accent1"/>
          </a:lnRef>
          <a:fillRef idx="0">
            <a:schemeClr val="accent1"/>
          </a:fillRef>
          <a:effectRef idx="0">
            <a:schemeClr val="accent1"/>
          </a:effectRef>
          <a:fontRef idx="minor">
            <a:schemeClr val="tx1"/>
          </a:fontRef>
        </p:style>
      </p:cxnSp>
      <p:sp>
        <p:nvSpPr>
          <p:cNvPr id="13" name="CasellaDiTesto 12"/>
          <p:cNvSpPr txBox="1">
            <a:spLocks noChangeArrowheads="1"/>
          </p:cNvSpPr>
          <p:nvPr/>
        </p:nvSpPr>
        <p:spPr bwMode="auto">
          <a:xfrm>
            <a:off x="357188" y="3429000"/>
            <a:ext cx="1643062"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sz="1600" b="1">
                <a:latin typeface="Calibri" pitchFamily="34" charset="0"/>
              </a:rPr>
              <a:t>Marketing mix standardizzato</a:t>
            </a:r>
          </a:p>
        </p:txBody>
      </p:sp>
      <p:sp>
        <p:nvSpPr>
          <p:cNvPr id="14" name="CasellaDiTesto 13"/>
          <p:cNvSpPr txBox="1">
            <a:spLocks noChangeArrowheads="1"/>
          </p:cNvSpPr>
          <p:nvPr/>
        </p:nvSpPr>
        <p:spPr bwMode="auto">
          <a:xfrm>
            <a:off x="6929438" y="3429000"/>
            <a:ext cx="1643062" cy="584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sz="1600" b="1">
                <a:latin typeface="Calibri" pitchFamily="34" charset="0"/>
              </a:rPr>
              <a:t>Marketing mix localizzato</a:t>
            </a:r>
          </a:p>
        </p:txBody>
      </p:sp>
      <p:sp>
        <p:nvSpPr>
          <p:cNvPr id="15" name="CasellaDiTesto 14"/>
          <p:cNvSpPr txBox="1">
            <a:spLocks noChangeArrowheads="1"/>
          </p:cNvSpPr>
          <p:nvPr/>
        </p:nvSpPr>
        <p:spPr bwMode="auto">
          <a:xfrm>
            <a:off x="2428875" y="3214688"/>
            <a:ext cx="4357688" cy="8302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sz="1600" i="1">
                <a:latin typeface="Calibri" pitchFamily="34" charset="0"/>
              </a:rPr>
              <a:t>Tra i due poli ci sono ovviamente numerose possibilità intermedie di adattamento parziale del marketing mix al Paese</a:t>
            </a:r>
          </a:p>
        </p:txBody>
      </p:sp>
      <p:sp>
        <p:nvSpPr>
          <p:cNvPr id="17" name="CasellaDiTesto 16"/>
          <p:cNvSpPr txBox="1"/>
          <p:nvPr/>
        </p:nvSpPr>
        <p:spPr>
          <a:xfrm>
            <a:off x="428625" y="4214813"/>
            <a:ext cx="4071938" cy="2259012"/>
          </a:xfrm>
          <a:prstGeom prst="rect">
            <a:avLst/>
          </a:prstGeom>
          <a:noFill/>
          <a:ln>
            <a:solidFill>
              <a:schemeClr val="accent1">
                <a:shade val="95000"/>
                <a:satMod val="105000"/>
              </a:schemeClr>
            </a:solidFill>
          </a:ln>
        </p:spPr>
        <p:txBody>
          <a:bodyPr>
            <a:spAutoFit/>
          </a:bodyPr>
          <a:lstStyle/>
          <a:p>
            <a:pPr marL="266700" indent="-266700" algn="just"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Economie di scala produttive e distributive</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Costi di marketing contenuti</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Maggiore potere e maggiore capacità di raggiungere obiettivi consistenti</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Coerenza dell’immagine di marca</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Capacità di sfruttare idee valide in modo rapido ed efficiente</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Uniformità delle pratiche di marketing</a:t>
            </a:r>
          </a:p>
        </p:txBody>
      </p:sp>
      <p:sp>
        <p:nvSpPr>
          <p:cNvPr id="18" name="CasellaDiTesto 17"/>
          <p:cNvSpPr txBox="1"/>
          <p:nvPr/>
        </p:nvSpPr>
        <p:spPr>
          <a:xfrm>
            <a:off x="4643438" y="4214813"/>
            <a:ext cx="4071937" cy="1717675"/>
          </a:xfrm>
          <a:prstGeom prst="rect">
            <a:avLst/>
          </a:prstGeom>
          <a:noFill/>
          <a:ln>
            <a:solidFill>
              <a:schemeClr val="accent1">
                <a:shade val="95000"/>
                <a:satMod val="105000"/>
              </a:schemeClr>
            </a:solidFill>
          </a:ln>
        </p:spPr>
        <p:txBody>
          <a:bodyPr>
            <a:spAutoFit/>
          </a:bodyPr>
          <a:lstStyle/>
          <a:p>
            <a:pPr marL="266700" indent="-266700"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Differenti bisogni e modelli di consumo</a:t>
            </a:r>
          </a:p>
          <a:p>
            <a:pPr marL="266700" indent="-266700"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Differenze nella risposta dei consumatori al marketing mix</a:t>
            </a:r>
          </a:p>
          <a:p>
            <a:pPr marL="266700" indent="-266700"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Differenze nel sistema legale</a:t>
            </a:r>
          </a:p>
          <a:p>
            <a:pPr marL="266700" indent="-266700"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Differenze nelle istituzioni di mercato</a:t>
            </a:r>
          </a:p>
          <a:p>
            <a:pPr marL="266700" indent="-266700"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Differenza nelle procedure amministrative</a:t>
            </a:r>
          </a:p>
        </p:txBody>
      </p:sp>
    </p:spTree>
    <p:extLst>
      <p:ext uri="{BB962C8B-B14F-4D97-AF65-F5344CB8AC3E}">
        <p14:creationId xmlns:p14="http://schemas.microsoft.com/office/powerpoint/2010/main" xmlns="" val="21527073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2000"/>
                                        <p:tgtEl>
                                          <p:spTgt spid="1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2000"/>
                                        <p:tgtEl>
                                          <p:spTgt spid="1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2000"/>
                                        <p:tgtEl>
                                          <p:spTgt spid="15"/>
                                        </p:tgtEl>
                                      </p:cBhvr>
                                    </p:animEffect>
                                  </p:childTnLst>
                                </p:cTn>
                              </p:par>
                              <p:par>
                                <p:cTn id="33" presetID="10" presetClass="entr" presetSubtype="0"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2000"/>
                                        <p:tgtEl>
                                          <p:spTgt spid="9"/>
                                        </p:tgtEl>
                                      </p:cBhvr>
                                    </p:animEffect>
                                  </p:childTnLst>
                                </p:cTn>
                              </p:par>
                              <p:par>
                                <p:cTn id="36" presetID="10" presetClass="entr" presetSubtype="0" fill="hold"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2000"/>
                                        <p:tgtEl>
                                          <p:spTgt spid="12"/>
                                        </p:tgtEl>
                                      </p:cBhvr>
                                    </p:animEffect>
                                  </p:childTnLst>
                                </p:cTn>
                              </p:par>
                              <p:par>
                                <p:cTn id="39" presetID="10" presetClass="entr" presetSubtype="0" fill="hold"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p:bldP spid="17"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p:txBody>
          <a:bodyPr/>
          <a:lstStyle/>
          <a:p>
            <a:pPr>
              <a:defRPr/>
            </a:pPr>
            <a:fld id="{E9F66CA1-BC94-4365-A0F2-757429DCD775}" type="slidenum">
              <a:rPr lang="it-IT" sz="1600"/>
              <a:pPr>
                <a:defRPr/>
              </a:pPr>
              <a:t>32</a:t>
            </a:fld>
            <a:endParaRPr lang="it-IT" sz="1600" dirty="0"/>
          </a:p>
        </p:txBody>
      </p:sp>
      <p:sp>
        <p:nvSpPr>
          <p:cNvPr id="8"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Approcci di marketing internazionale (i):</a:t>
            </a:r>
          </a:p>
          <a:p>
            <a:pPr algn="ctr" fontAlgn="auto">
              <a:spcAft>
                <a:spcPts val="0"/>
              </a:spcAft>
              <a:defRPr/>
            </a:pPr>
            <a:r>
              <a:rPr lang="it-IT" sz="2000" dirty="0">
                <a:latin typeface="Copperplate Gothic Bold" pitchFamily="34" charset="0"/>
                <a:ea typeface="+mj-ea"/>
                <a:cs typeface="+mj-cs"/>
              </a:rPr>
              <a:t>Orientamenti Diversi</a:t>
            </a:r>
            <a:endParaRPr lang="it-IT" dirty="0">
              <a:latin typeface="Copperplate Gothic Bold" pitchFamily="34" charset="0"/>
              <a:ea typeface="+mj-ea"/>
              <a:cs typeface="+mj-cs"/>
            </a:endParaRPr>
          </a:p>
        </p:txBody>
      </p:sp>
      <p:pic>
        <p:nvPicPr>
          <p:cNvPr id="36868"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368425" y="1417638"/>
            <a:ext cx="6061075" cy="32258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6869" name="CasellaDiTesto 6"/>
          <p:cNvSpPr txBox="1">
            <a:spLocks noChangeArrowheads="1"/>
          </p:cNvSpPr>
          <p:nvPr/>
        </p:nvSpPr>
        <p:spPr bwMode="auto">
          <a:xfrm>
            <a:off x="357188" y="4643438"/>
            <a:ext cx="8215312"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b="1">
                <a:latin typeface="Calibri" pitchFamily="34" charset="0"/>
              </a:rPr>
              <a:t>Orientamento etnocentrico</a:t>
            </a:r>
          </a:p>
          <a:p>
            <a:pPr eaLnBrk="1" hangingPunct="1"/>
            <a:r>
              <a:rPr lang="it-IT">
                <a:latin typeface="Calibri" pitchFamily="34" charset="0"/>
              </a:rPr>
              <a:t>La cultura del Paese di origine è predominante  </a:t>
            </a:r>
          </a:p>
        </p:txBody>
      </p:sp>
      <p:sp>
        <p:nvSpPr>
          <p:cNvPr id="36870" name="CasellaDiTesto 8"/>
          <p:cNvSpPr txBox="1">
            <a:spLocks noChangeArrowheads="1"/>
          </p:cNvSpPr>
          <p:nvPr/>
        </p:nvSpPr>
        <p:spPr bwMode="auto">
          <a:xfrm>
            <a:off x="357188" y="5357813"/>
            <a:ext cx="8215312"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b="1">
                <a:latin typeface="Calibri" pitchFamily="34" charset="0"/>
              </a:rPr>
              <a:t>Orientamento policentrico</a:t>
            </a:r>
          </a:p>
          <a:p>
            <a:pPr eaLnBrk="1" hangingPunct="1"/>
            <a:r>
              <a:rPr lang="it-IT">
                <a:latin typeface="Calibri" pitchFamily="34" charset="0"/>
              </a:rPr>
              <a:t>Ad ogni Paese vengono riconosciuti culture e abitudini differenti</a:t>
            </a:r>
          </a:p>
        </p:txBody>
      </p:sp>
      <p:sp>
        <p:nvSpPr>
          <p:cNvPr id="36871" name="CasellaDiTesto 9"/>
          <p:cNvSpPr txBox="1">
            <a:spLocks noChangeArrowheads="1"/>
          </p:cNvSpPr>
          <p:nvPr/>
        </p:nvSpPr>
        <p:spPr bwMode="auto">
          <a:xfrm>
            <a:off x="357188" y="6072188"/>
            <a:ext cx="8215312"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b="1">
                <a:latin typeface="Calibri" pitchFamily="34" charset="0"/>
              </a:rPr>
              <a:t>Orientamento globale</a:t>
            </a:r>
          </a:p>
          <a:p>
            <a:pPr eaLnBrk="1" hangingPunct="1"/>
            <a:r>
              <a:rPr lang="it-IT">
                <a:latin typeface="Calibri" pitchFamily="34" charset="0"/>
              </a:rPr>
              <a:t>I vari Paesi vengono considerati come un tutt’uno</a:t>
            </a:r>
          </a:p>
        </p:txBody>
      </p:sp>
    </p:spTree>
    <p:extLst>
      <p:ext uri="{BB962C8B-B14F-4D97-AF65-F5344CB8AC3E}">
        <p14:creationId xmlns:p14="http://schemas.microsoft.com/office/powerpoint/2010/main" xmlns="" val="13722785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p:txBody>
          <a:bodyPr/>
          <a:lstStyle/>
          <a:p>
            <a:pPr>
              <a:defRPr/>
            </a:pPr>
            <a:fld id="{E0D26978-5359-45E1-A445-0BC736DBE329}" type="slidenum">
              <a:rPr lang="it-IT" sz="1600"/>
              <a:pPr>
                <a:defRPr/>
              </a:pPr>
              <a:t>33</a:t>
            </a:fld>
            <a:endParaRPr lang="it-IT" sz="1600" dirty="0"/>
          </a:p>
        </p:txBody>
      </p:sp>
      <p:sp>
        <p:nvSpPr>
          <p:cNvPr id="8" name="Rectangle 2"/>
          <p:cNvSpPr txBox="1">
            <a:spLocks noChangeArrowheads="1"/>
          </p:cNvSpPr>
          <p:nvPr/>
        </p:nvSpPr>
        <p:spPr bwMode="auto">
          <a:xfrm>
            <a:off x="1357313" y="125413"/>
            <a:ext cx="7391400"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Approcci di marketing internazionale (</a:t>
            </a:r>
            <a:r>
              <a:rPr lang="it-IT" sz="2400" dirty="0" err="1">
                <a:latin typeface="Copperplate Gothic Bold" pitchFamily="34" charset="0"/>
                <a:ea typeface="+mj-ea"/>
                <a:cs typeface="+mj-cs"/>
              </a:rPr>
              <a:t>ii</a:t>
            </a:r>
            <a:r>
              <a:rPr lang="it-IT" sz="2400" dirty="0">
                <a:latin typeface="Copperplate Gothic Bold" pitchFamily="34" charset="0"/>
                <a:ea typeface="+mj-ea"/>
                <a:cs typeface="+mj-cs"/>
              </a:rPr>
              <a:t>):</a:t>
            </a:r>
          </a:p>
          <a:p>
            <a:pPr algn="ctr" fontAlgn="auto">
              <a:spcAft>
                <a:spcPts val="0"/>
              </a:spcAft>
              <a:defRPr/>
            </a:pPr>
            <a:r>
              <a:rPr lang="it-IT" sz="2000" dirty="0">
                <a:latin typeface="Copperplate Gothic Bold" pitchFamily="34" charset="0"/>
                <a:ea typeface="+mj-ea"/>
                <a:cs typeface="+mj-cs"/>
              </a:rPr>
              <a:t>Dall’orientamento alla Policy</a:t>
            </a:r>
          </a:p>
          <a:p>
            <a:pPr algn="ctr" fontAlgn="auto">
              <a:spcAft>
                <a:spcPts val="0"/>
              </a:spcAft>
              <a:defRPr/>
            </a:pPr>
            <a:endParaRPr lang="it-IT" sz="2400" dirty="0">
              <a:latin typeface="Copperplate Gothic Bold" pitchFamily="34" charset="0"/>
              <a:ea typeface="+mj-ea"/>
              <a:cs typeface="+mj-cs"/>
            </a:endParaRPr>
          </a:p>
        </p:txBody>
      </p:sp>
      <p:sp>
        <p:nvSpPr>
          <p:cNvPr id="33" name="CasellaDiTesto 32"/>
          <p:cNvSpPr txBox="1"/>
          <p:nvPr/>
        </p:nvSpPr>
        <p:spPr>
          <a:xfrm>
            <a:off x="323850" y="1341438"/>
            <a:ext cx="8496300" cy="8856662"/>
          </a:xfrm>
          <a:prstGeom prst="rect">
            <a:avLst/>
          </a:prstGeom>
          <a:noFill/>
        </p:spPr>
        <p:txBody>
          <a:bodyPr>
            <a:spAutoFit/>
          </a:bodyPr>
          <a:lstStyle/>
          <a:p>
            <a:pPr algn="just" fontAlgn="auto">
              <a:spcBef>
                <a:spcPts val="0"/>
              </a:spcBef>
              <a:spcAft>
                <a:spcPts val="0"/>
              </a:spcAft>
              <a:defRPr/>
            </a:pPr>
            <a:r>
              <a:rPr lang="it-IT" b="1" dirty="0">
                <a:latin typeface="+mn-lt"/>
                <a:cs typeface="+mn-cs"/>
              </a:rPr>
              <a:t>Marketing internazionale</a:t>
            </a:r>
          </a:p>
          <a:p>
            <a:pPr algn="just" fontAlgn="auto">
              <a:spcBef>
                <a:spcPts val="0"/>
              </a:spcBef>
              <a:spcAft>
                <a:spcPts val="0"/>
              </a:spcAft>
              <a:defRPr/>
            </a:pPr>
            <a:r>
              <a:rPr lang="it-IT" dirty="0">
                <a:latin typeface="+mn-lt"/>
                <a:cs typeface="+mn-cs"/>
              </a:rPr>
              <a:t>Metodi, valori, strategie e persone del </a:t>
            </a:r>
            <a:r>
              <a:rPr lang="it-IT" b="1" dirty="0">
                <a:latin typeface="+mn-lt"/>
                <a:cs typeface="+mn-cs"/>
              </a:rPr>
              <a:t>paese di origine </a:t>
            </a:r>
            <a:r>
              <a:rPr lang="it-IT" dirty="0">
                <a:latin typeface="+mn-lt"/>
                <a:cs typeface="+mn-cs"/>
              </a:rPr>
              <a:t>possono essere trasposti negli altri paesi del mondo.</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Il mercato domestico rimane fulcro principale delle attività produttive</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All’estero sono venduti gli stessi prodotti realizzati per il mercato di origine.</a:t>
            </a:r>
          </a:p>
          <a:p>
            <a:pPr marL="266700" indent="-266700" algn="just" fontAlgn="auto">
              <a:lnSpc>
                <a:spcPct val="110000"/>
              </a:lnSpc>
              <a:spcBef>
                <a:spcPts val="0"/>
              </a:spcBef>
              <a:spcAft>
                <a:spcPts val="0"/>
              </a:spcAft>
              <a:tabLst>
                <a:tab pos="266700" algn="l"/>
              </a:tabLs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tabLst>
                <a:tab pos="266700" algn="l"/>
              </a:tabLst>
              <a:defRPr/>
            </a:pPr>
            <a:r>
              <a:rPr lang="it-IT" b="1" dirty="0">
                <a:solidFill>
                  <a:prstClr val="black"/>
                </a:solidFill>
                <a:latin typeface="Calibri" pitchFamily="34" charset="0"/>
                <a:cs typeface="+mn-cs"/>
              </a:rPr>
              <a:t>Marketing multinazionale</a:t>
            </a:r>
          </a:p>
          <a:p>
            <a:pPr marL="266700" indent="-266700" fontAlgn="auto">
              <a:lnSpc>
                <a:spcPct val="110000"/>
              </a:lnSpc>
              <a:spcBef>
                <a:spcPts val="0"/>
              </a:spcBef>
              <a:spcAft>
                <a:spcPts val="0"/>
              </a:spcAft>
              <a:tabLst>
                <a:tab pos="266700" algn="l"/>
              </a:tabLst>
              <a:defRPr/>
            </a:pPr>
            <a:r>
              <a:rPr lang="it-IT" dirty="0">
                <a:solidFill>
                  <a:prstClr val="black"/>
                </a:solidFill>
                <a:latin typeface="Calibri" pitchFamily="34" charset="0"/>
                <a:cs typeface="+mn-cs"/>
              </a:rPr>
              <a:t>Le </a:t>
            </a:r>
            <a:r>
              <a:rPr lang="it-IT" b="1" dirty="0">
                <a:solidFill>
                  <a:prstClr val="black"/>
                </a:solidFill>
                <a:latin typeface="Calibri" pitchFamily="34" charset="0"/>
                <a:cs typeface="+mn-cs"/>
              </a:rPr>
              <a:t>differenze </a:t>
            </a:r>
            <a:r>
              <a:rPr lang="it-IT" dirty="0">
                <a:solidFill>
                  <a:prstClr val="black"/>
                </a:solidFill>
                <a:latin typeface="Calibri" pitchFamily="34" charset="0"/>
                <a:cs typeface="+mn-cs"/>
              </a:rPr>
              <a:t>tra i vari mercati nazionali sono importanti.</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L’offerta è adattata alle specificità dei mercati locali</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sz="1600" dirty="0">
                <a:solidFill>
                  <a:prstClr val="black"/>
                </a:solidFill>
                <a:latin typeface="Calibri" pitchFamily="34" charset="0"/>
                <a:cs typeface="+mn-cs"/>
              </a:rPr>
              <a:t>Le somiglianze tra i mercati nazionali sono sfruttate per creare una base comune di marketing</a:t>
            </a:r>
          </a:p>
          <a:p>
            <a:pPr marL="266700" indent="-266700" algn="just" fontAlgn="auto">
              <a:lnSpc>
                <a:spcPct val="110000"/>
              </a:lnSpc>
              <a:spcBef>
                <a:spcPts val="0"/>
              </a:spcBef>
              <a:spcAft>
                <a:spcPts val="0"/>
              </a:spcAft>
              <a:buFont typeface="Wingdings" pitchFamily="2" charset="2"/>
              <a:buChar char="Ø"/>
              <a:tabLst>
                <a:tab pos="266700" algn="l"/>
              </a:tabLs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tabLst>
                <a:tab pos="266700" algn="l"/>
              </a:tabLst>
              <a:defRPr/>
            </a:pPr>
            <a:r>
              <a:rPr lang="it-IT" b="1" dirty="0">
                <a:solidFill>
                  <a:prstClr val="black"/>
                </a:solidFill>
                <a:latin typeface="Calibri" pitchFamily="34" charset="0"/>
                <a:cs typeface="+mn-cs"/>
              </a:rPr>
              <a:t>Marketing globale</a:t>
            </a:r>
          </a:p>
          <a:p>
            <a:pPr marL="0" lvl="1" fontAlgn="auto">
              <a:lnSpc>
                <a:spcPct val="110000"/>
              </a:lnSpc>
              <a:spcBef>
                <a:spcPts val="0"/>
              </a:spcBef>
              <a:spcAft>
                <a:spcPts val="0"/>
              </a:spcAft>
              <a:defRPr/>
            </a:pPr>
            <a:r>
              <a:rPr lang="en-US" altLang="zh-CN" dirty="0">
                <a:solidFill>
                  <a:prstClr val="black"/>
                </a:solidFill>
                <a:latin typeface="Calibri" pitchFamily="34" charset="0"/>
                <a:cs typeface="+mn-cs"/>
              </a:rPr>
              <a:t>I </a:t>
            </a:r>
            <a:r>
              <a:rPr lang="en-US" altLang="zh-CN" dirty="0" err="1">
                <a:solidFill>
                  <a:prstClr val="black"/>
                </a:solidFill>
                <a:latin typeface="Calibri" pitchFamily="34" charset="0"/>
                <a:cs typeface="+mn-cs"/>
              </a:rPr>
              <a:t>mercati</a:t>
            </a:r>
            <a:r>
              <a:rPr lang="en-US" altLang="zh-CN" dirty="0">
                <a:solidFill>
                  <a:prstClr val="black"/>
                </a:solidFill>
                <a:latin typeface="Calibri" pitchFamily="34" charset="0"/>
                <a:cs typeface="+mn-cs"/>
              </a:rPr>
              <a:t> </a:t>
            </a:r>
            <a:r>
              <a:rPr lang="en-US" altLang="zh-CN" dirty="0" err="1">
                <a:solidFill>
                  <a:prstClr val="black"/>
                </a:solidFill>
                <a:latin typeface="Calibri" pitchFamily="34" charset="0"/>
                <a:cs typeface="+mn-cs"/>
              </a:rPr>
              <a:t>mondiali</a:t>
            </a:r>
            <a:r>
              <a:rPr lang="en-US" altLang="zh-CN" dirty="0">
                <a:solidFill>
                  <a:prstClr val="black"/>
                </a:solidFill>
                <a:latin typeface="Calibri" pitchFamily="34" charset="0"/>
                <a:cs typeface="+mn-cs"/>
              </a:rPr>
              <a:t> </a:t>
            </a:r>
            <a:r>
              <a:rPr lang="en-US" altLang="zh-CN" dirty="0" err="1">
                <a:solidFill>
                  <a:prstClr val="black"/>
                </a:solidFill>
                <a:latin typeface="Calibri" pitchFamily="34" charset="0"/>
                <a:cs typeface="+mn-cs"/>
              </a:rPr>
              <a:t>sono</a:t>
            </a:r>
            <a:r>
              <a:rPr lang="en-US" altLang="zh-CN" dirty="0">
                <a:solidFill>
                  <a:prstClr val="black"/>
                </a:solidFill>
                <a:latin typeface="Calibri" pitchFamily="34" charset="0"/>
                <a:cs typeface="+mn-cs"/>
              </a:rPr>
              <a:t> un </a:t>
            </a:r>
            <a:r>
              <a:rPr lang="en-US" altLang="zh-CN" b="1" dirty="0" err="1">
                <a:solidFill>
                  <a:prstClr val="black"/>
                </a:solidFill>
                <a:latin typeface="Calibri" pitchFamily="34" charset="0"/>
                <a:cs typeface="+mn-cs"/>
              </a:rPr>
              <a:t>unico</a:t>
            </a:r>
            <a:r>
              <a:rPr lang="en-US" altLang="zh-CN" b="1" dirty="0">
                <a:solidFill>
                  <a:prstClr val="black"/>
                </a:solidFill>
                <a:latin typeface="Calibri" pitchFamily="34" charset="0"/>
                <a:cs typeface="+mn-cs"/>
              </a:rPr>
              <a:t> </a:t>
            </a:r>
            <a:r>
              <a:rPr lang="en-US" altLang="zh-CN" b="1" dirty="0" err="1">
                <a:solidFill>
                  <a:prstClr val="black"/>
                </a:solidFill>
                <a:latin typeface="Calibri" pitchFamily="34" charset="0"/>
                <a:cs typeface="+mn-cs"/>
              </a:rPr>
              <a:t>grande</a:t>
            </a:r>
            <a:r>
              <a:rPr lang="en-US" altLang="zh-CN" b="1" dirty="0">
                <a:solidFill>
                  <a:prstClr val="black"/>
                </a:solidFill>
                <a:latin typeface="Calibri" pitchFamily="34" charset="0"/>
                <a:cs typeface="+mn-cs"/>
              </a:rPr>
              <a:t> </a:t>
            </a:r>
            <a:r>
              <a:rPr lang="en-US" altLang="zh-CN" b="1" dirty="0" err="1">
                <a:solidFill>
                  <a:prstClr val="black"/>
                </a:solidFill>
                <a:latin typeface="Calibri" pitchFamily="34" charset="0"/>
                <a:cs typeface="+mn-cs"/>
              </a:rPr>
              <a:t>mercato</a:t>
            </a:r>
            <a:r>
              <a:rPr lang="en-US" altLang="zh-CN" dirty="0">
                <a:solidFill>
                  <a:prstClr val="black"/>
                </a:solidFill>
                <a:latin typeface="Calibri" pitchFamily="34" charset="0"/>
                <a:cs typeface="+mn-cs"/>
              </a:rPr>
              <a:t>, ma </a:t>
            </a:r>
            <a:r>
              <a:rPr lang="en-US" altLang="zh-CN" b="1" dirty="0" err="1">
                <a:solidFill>
                  <a:prstClr val="black"/>
                </a:solidFill>
                <a:latin typeface="Calibri" pitchFamily="34" charset="0"/>
                <a:cs typeface="+mn-cs"/>
              </a:rPr>
              <a:t>adattamenti</a:t>
            </a:r>
            <a:r>
              <a:rPr lang="en-US" altLang="zh-CN" dirty="0">
                <a:solidFill>
                  <a:prstClr val="black"/>
                </a:solidFill>
                <a:latin typeface="Calibri" pitchFamily="34" charset="0"/>
                <a:cs typeface="+mn-cs"/>
              </a:rPr>
              <a:t> </a:t>
            </a:r>
            <a:r>
              <a:rPr lang="it-IT" altLang="zh-CN" dirty="0">
                <a:solidFill>
                  <a:prstClr val="black"/>
                </a:solidFill>
                <a:latin typeface="Calibri" pitchFamily="34" charset="0"/>
                <a:cs typeface="+mn-cs"/>
              </a:rPr>
              <a:t>alle realtà locali sono necessari e auspicabili.</a:t>
            </a:r>
          </a:p>
          <a:p>
            <a:pPr marL="266700" lvl="1" indent="-266700" algn="just" fontAlgn="auto">
              <a:lnSpc>
                <a:spcPct val="110000"/>
              </a:lnSpc>
              <a:spcBef>
                <a:spcPts val="0"/>
              </a:spcBef>
              <a:spcAft>
                <a:spcPts val="0"/>
              </a:spcAft>
              <a:buFont typeface="Wingdings" pitchFamily="2" charset="2"/>
              <a:buChar char="Ø"/>
              <a:tabLst>
                <a:tab pos="266700" algn="l"/>
              </a:tabLst>
              <a:defRPr/>
            </a:pPr>
            <a:r>
              <a:rPr lang="it-IT" altLang="zh-CN" sz="1600" dirty="0">
                <a:solidFill>
                  <a:prstClr val="black"/>
                </a:solidFill>
                <a:latin typeface="Calibri" pitchFamily="34" charset="0"/>
                <a:cs typeface="+mn-cs"/>
              </a:rPr>
              <a:t>Le politiche di marketing seguono un solo disegno generale e implicano modesti adattamenti ai mercati locali</a:t>
            </a:r>
          </a:p>
          <a:p>
            <a:pPr marL="266700" lvl="1" indent="-266700" algn="just" fontAlgn="auto">
              <a:lnSpc>
                <a:spcPct val="110000"/>
              </a:lnSpc>
              <a:spcBef>
                <a:spcPts val="0"/>
              </a:spcBef>
              <a:spcAft>
                <a:spcPts val="0"/>
              </a:spcAft>
              <a:buFont typeface="Wingdings" pitchFamily="2" charset="2"/>
              <a:buChar char="Ø"/>
              <a:tabLst>
                <a:tab pos="266700" algn="l"/>
              </a:tabLst>
              <a:defRPr/>
            </a:pPr>
            <a:r>
              <a:rPr lang="it-IT" altLang="zh-CN" sz="1600" dirty="0">
                <a:solidFill>
                  <a:prstClr val="black"/>
                </a:solidFill>
                <a:latin typeface="Calibri" pitchFamily="34" charset="0"/>
                <a:cs typeface="+mn-cs"/>
              </a:rPr>
              <a:t>L’obiettivo è un assortimento il più standardizzato possibile (economie di scala)</a:t>
            </a:r>
          </a:p>
          <a:p>
            <a:pPr marL="266700" lvl="1" indent="-266700" algn="just" fontAlgn="auto">
              <a:lnSpc>
                <a:spcPct val="110000"/>
              </a:lnSpc>
              <a:spcBef>
                <a:spcPts val="0"/>
              </a:spcBef>
              <a:spcAft>
                <a:spcPts val="0"/>
              </a:spcAft>
              <a:buFont typeface="Wingdings" pitchFamily="2" charset="2"/>
              <a:buChar char="Ø"/>
              <a:tabLst>
                <a:tab pos="266700" algn="l"/>
              </a:tabLst>
              <a:defRPr/>
            </a:pPr>
            <a:r>
              <a:rPr lang="it-IT" altLang="zh-CN" sz="1600" dirty="0">
                <a:solidFill>
                  <a:prstClr val="black"/>
                </a:solidFill>
                <a:latin typeface="Calibri" pitchFamily="34" charset="0"/>
                <a:cs typeface="+mn-cs"/>
              </a:rPr>
              <a:t>L’orientamento globale consente all’impresa di ridurre le inefficienze e le duplicazioni di costo sostenute in mercati diversi</a:t>
            </a:r>
          </a:p>
          <a:p>
            <a:pPr marL="266700" lvl="1" indent="-266700" algn="just" fontAlgn="auto">
              <a:lnSpc>
                <a:spcPct val="110000"/>
              </a:lnSpc>
              <a:spcBef>
                <a:spcPts val="0"/>
              </a:spcBef>
              <a:spcAft>
                <a:spcPts val="0"/>
              </a:spcAft>
              <a:buFont typeface="Wingdings" pitchFamily="2" charset="2"/>
              <a:buChar char="Ø"/>
              <a:tabLst>
                <a:tab pos="266700" algn="l"/>
              </a:tabLst>
              <a:defRPr/>
            </a:pPr>
            <a:endParaRPr lang="it-IT" altLang="zh-CN" dirty="0">
              <a:solidFill>
                <a:prstClr val="black"/>
              </a:solidFill>
              <a:latin typeface="Calibri" pitchFamily="34" charset="0"/>
              <a:cs typeface="+mn-cs"/>
            </a:endParaRPr>
          </a:p>
          <a:p>
            <a:pPr marL="266700" lvl="1" indent="-266700" algn="just" fontAlgn="auto">
              <a:lnSpc>
                <a:spcPct val="110000"/>
              </a:lnSpc>
              <a:spcBef>
                <a:spcPts val="0"/>
              </a:spcBef>
              <a:spcAft>
                <a:spcPts val="0"/>
              </a:spcAft>
              <a:buFont typeface="Wingdings" pitchFamily="2" charset="2"/>
              <a:buChar char="Ø"/>
              <a:tabLst>
                <a:tab pos="266700" algn="l"/>
              </a:tabLst>
              <a:defRPr/>
            </a:pPr>
            <a:endParaRPr lang="it-IT" altLang="zh-CN" dirty="0">
              <a:solidFill>
                <a:prstClr val="black"/>
              </a:solidFill>
              <a:latin typeface="Calibri" pitchFamily="34" charset="0"/>
              <a:cs typeface="+mn-cs"/>
            </a:endParaRPr>
          </a:p>
          <a:p>
            <a:pPr marL="266700" lvl="1" indent="-266700" algn="just" fontAlgn="auto">
              <a:lnSpc>
                <a:spcPct val="110000"/>
              </a:lnSpc>
              <a:spcBef>
                <a:spcPts val="0"/>
              </a:spcBef>
              <a:spcAft>
                <a:spcPts val="0"/>
              </a:spcAft>
              <a:buFont typeface="Wingdings" pitchFamily="2" charset="2"/>
              <a:buChar char="Ø"/>
              <a:tabLst>
                <a:tab pos="266700" algn="l"/>
              </a:tabLst>
              <a:defRPr/>
            </a:pPr>
            <a:endParaRPr lang="it-IT" altLang="zh-CN" dirty="0">
              <a:solidFill>
                <a:prstClr val="black"/>
              </a:solidFill>
              <a:latin typeface="Calibri" pitchFamily="34" charset="0"/>
              <a:cs typeface="+mn-cs"/>
            </a:endParaRPr>
          </a:p>
          <a:p>
            <a:pPr marL="266700" lvl="1" indent="-266700" algn="just" fontAlgn="auto">
              <a:lnSpc>
                <a:spcPct val="110000"/>
              </a:lnSpc>
              <a:spcBef>
                <a:spcPts val="0"/>
              </a:spcBef>
              <a:spcAft>
                <a:spcPts val="0"/>
              </a:spcAft>
              <a:buFont typeface="Wingdings" pitchFamily="2" charset="2"/>
              <a:buChar char="Ø"/>
              <a:tabLst>
                <a:tab pos="266700" algn="l"/>
              </a:tabLst>
              <a:defRPr/>
            </a:pPr>
            <a:endParaRPr lang="it-IT" altLang="zh-CN" dirty="0">
              <a:solidFill>
                <a:prstClr val="black"/>
              </a:solidFill>
              <a:latin typeface="Calibri" pitchFamily="34" charset="0"/>
              <a:cs typeface="+mn-cs"/>
            </a:endParaRPr>
          </a:p>
          <a:p>
            <a:pPr marL="0" lvl="1" fontAlgn="auto">
              <a:lnSpc>
                <a:spcPct val="110000"/>
              </a:lnSpc>
              <a:spcBef>
                <a:spcPts val="0"/>
              </a:spcBef>
              <a:spcAft>
                <a:spcPts val="0"/>
              </a:spcAft>
              <a:defRPr/>
            </a:pPr>
            <a:endParaRPr lang="it-IT" altLang="zh-CN" dirty="0">
              <a:solidFill>
                <a:prstClr val="black"/>
              </a:solidFill>
              <a:latin typeface="Calibri" pitchFamily="34" charset="0"/>
              <a:cs typeface="+mn-cs"/>
            </a:endParaRPr>
          </a:p>
          <a:p>
            <a:pPr marL="266700" lvl="1" indent="-266700" fontAlgn="auto">
              <a:lnSpc>
                <a:spcPct val="110000"/>
              </a:lnSpc>
              <a:spcBef>
                <a:spcPts val="0"/>
              </a:spcBef>
              <a:spcAft>
                <a:spcPts val="0"/>
              </a:spcAft>
              <a:tabLst>
                <a:tab pos="266700" algn="l"/>
              </a:tabLst>
              <a:defRPr/>
            </a:pPr>
            <a:endParaRPr lang="en-US" altLang="zh-CN" dirty="0">
              <a:solidFill>
                <a:prstClr val="black"/>
              </a:solidFill>
              <a:latin typeface="Calibri" pitchFamily="34" charset="0"/>
              <a:cs typeface="+mn-cs"/>
            </a:endParaRPr>
          </a:p>
          <a:p>
            <a:pPr marL="266700" indent="-266700" algn="just" fontAlgn="auto">
              <a:lnSpc>
                <a:spcPct val="110000"/>
              </a:lnSpc>
              <a:spcBef>
                <a:spcPts val="0"/>
              </a:spcBef>
              <a:spcAft>
                <a:spcPts val="0"/>
              </a:spcAft>
              <a:tabLst>
                <a:tab pos="266700" algn="l"/>
              </a:tabLst>
              <a:defRPr/>
            </a:pPr>
            <a:endParaRPr lang="it-IT" b="1" dirty="0">
              <a:solidFill>
                <a:prstClr val="black"/>
              </a:solidFill>
              <a:latin typeface="Calibri" pitchFamily="34" charset="0"/>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tabLst>
                <a:tab pos="266700" algn="l"/>
              </a:tabLst>
              <a:defRPr/>
            </a:pPr>
            <a:endParaRPr lang="it-IT" dirty="0">
              <a:solidFill>
                <a:prstClr val="black"/>
              </a:solidFill>
              <a:latin typeface="Calibri" pitchFamily="34" charset="0"/>
              <a:cs typeface="+mn-cs"/>
            </a:endParaRPr>
          </a:p>
          <a:p>
            <a:pPr algn="just" fontAlgn="auto">
              <a:spcBef>
                <a:spcPts val="0"/>
              </a:spcBef>
              <a:spcAft>
                <a:spcPts val="0"/>
              </a:spcAft>
              <a:defRPr/>
            </a:pPr>
            <a:endParaRPr lang="it-IT" dirty="0">
              <a:latin typeface="+mn-lt"/>
              <a:cs typeface="+mn-cs"/>
            </a:endParaRPr>
          </a:p>
          <a:p>
            <a:pPr algn="just" fontAlgn="auto">
              <a:spcBef>
                <a:spcPts val="0"/>
              </a:spcBef>
              <a:spcAft>
                <a:spcPts val="0"/>
              </a:spcAft>
              <a:defRPr/>
            </a:pPr>
            <a:endParaRPr lang="it-IT" dirty="0">
              <a:latin typeface="+mn-lt"/>
              <a:cs typeface="+mn-cs"/>
            </a:endParaRPr>
          </a:p>
        </p:txBody>
      </p:sp>
    </p:spTree>
    <p:extLst>
      <p:ext uri="{BB962C8B-B14F-4D97-AF65-F5344CB8AC3E}">
        <p14:creationId xmlns:p14="http://schemas.microsoft.com/office/powerpoint/2010/main" xmlns="" val="313720246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CasellaDiTesto 5"/>
          <p:cNvSpPr txBox="1">
            <a:spLocks noChangeArrowheads="1"/>
          </p:cNvSpPr>
          <p:nvPr/>
        </p:nvSpPr>
        <p:spPr bwMode="auto">
          <a:xfrm>
            <a:off x="323850" y="1403350"/>
            <a:ext cx="8496300" cy="706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6700" indent="-266700" eaLnBrk="0" hangingPunct="0">
              <a:tabLst>
                <a:tab pos="266700" algn="l"/>
              </a:tabLst>
              <a:defRPr>
                <a:solidFill>
                  <a:schemeClr val="tx1"/>
                </a:solidFill>
                <a:latin typeface="Arial" charset="0"/>
                <a:cs typeface="Arial" charset="0"/>
              </a:defRPr>
            </a:lvl1pPr>
            <a:lvl2pPr marL="742950" indent="-285750" eaLnBrk="0" hangingPunct="0">
              <a:tabLst>
                <a:tab pos="266700" algn="l"/>
              </a:tabLst>
              <a:defRPr>
                <a:solidFill>
                  <a:schemeClr val="tx1"/>
                </a:solidFill>
                <a:latin typeface="Arial" charset="0"/>
                <a:cs typeface="Arial" charset="0"/>
              </a:defRPr>
            </a:lvl2pPr>
            <a:lvl3pPr marL="1143000" indent="-228600" eaLnBrk="0" hangingPunct="0">
              <a:tabLst>
                <a:tab pos="266700" algn="l"/>
              </a:tabLst>
              <a:defRPr>
                <a:solidFill>
                  <a:schemeClr val="tx1"/>
                </a:solidFill>
                <a:latin typeface="Arial" charset="0"/>
                <a:cs typeface="Arial" charset="0"/>
              </a:defRPr>
            </a:lvl3pPr>
            <a:lvl4pPr marL="1600200" indent="-228600" eaLnBrk="0" hangingPunct="0">
              <a:tabLst>
                <a:tab pos="266700" algn="l"/>
              </a:tabLst>
              <a:defRPr>
                <a:solidFill>
                  <a:schemeClr val="tx1"/>
                </a:solidFill>
                <a:latin typeface="Arial" charset="0"/>
                <a:cs typeface="Arial" charset="0"/>
              </a:defRPr>
            </a:lvl4pPr>
            <a:lvl5pPr marL="2057400" indent="-228600" eaLnBrk="0" hangingPunct="0">
              <a:tabLst>
                <a:tab pos="266700"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66700"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66700"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66700"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66700" algn="l"/>
              </a:tabLst>
              <a:defRPr>
                <a:solidFill>
                  <a:schemeClr val="tx1"/>
                </a:solidFill>
                <a:latin typeface="Arial" charset="0"/>
                <a:cs typeface="Arial" charset="0"/>
              </a:defRPr>
            </a:lvl9pPr>
          </a:lstStyle>
          <a:p>
            <a:pPr algn="just" eaLnBrk="1" hangingPunct="1">
              <a:lnSpc>
                <a:spcPct val="110000"/>
              </a:lnSpc>
              <a:buFont typeface="Wingdings" pitchFamily="2" charset="2"/>
              <a:buChar char="Ø"/>
            </a:pPr>
            <a:r>
              <a:rPr lang="it-IT" b="1">
                <a:solidFill>
                  <a:srgbClr val="000000"/>
                </a:solidFill>
                <a:latin typeface="Calibri" pitchFamily="34" charset="0"/>
              </a:rPr>
              <a:t>Nome della marca</a:t>
            </a: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r>
              <a:rPr lang="it-IT" b="1">
                <a:solidFill>
                  <a:srgbClr val="000000"/>
                </a:solidFill>
                <a:latin typeface="Calibri" pitchFamily="34" charset="0"/>
              </a:rPr>
              <a:t>Caratteristiche del prodotto</a:t>
            </a:r>
          </a:p>
          <a:p>
            <a:pPr algn="just" eaLnBrk="1" hangingPunct="1">
              <a:lnSpc>
                <a:spcPct val="110000"/>
              </a:lnSpc>
            </a:pPr>
            <a:r>
              <a:rPr lang="it-IT" sz="1600">
                <a:solidFill>
                  <a:srgbClr val="000000"/>
                </a:solidFill>
                <a:latin typeface="Calibri" pitchFamily="34" charset="0"/>
              </a:rPr>
              <a:t>	Es.: in alcuni Paesi la Coca-Cola è più dolce o meno frizzante rispetto alla versione standard</a:t>
            </a: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r>
              <a:rPr lang="it-IT" b="1">
                <a:solidFill>
                  <a:srgbClr val="000000"/>
                </a:solidFill>
                <a:latin typeface="Calibri" pitchFamily="34" charset="0"/>
              </a:rPr>
              <a:t>Etichetta</a:t>
            </a:r>
          </a:p>
          <a:p>
            <a:pPr algn="just" eaLnBrk="1" hangingPunct="1">
              <a:lnSpc>
                <a:spcPct val="110000"/>
              </a:lnSpc>
              <a:buFont typeface="Wingdings" pitchFamily="2" charset="2"/>
              <a:buChar char="Ø"/>
            </a:pPr>
            <a:r>
              <a:rPr lang="it-IT" b="1">
                <a:solidFill>
                  <a:srgbClr val="000000"/>
                </a:solidFill>
                <a:latin typeface="Calibri" pitchFamily="34" charset="0"/>
              </a:rPr>
              <a:t>Confezione</a:t>
            </a:r>
          </a:p>
          <a:p>
            <a:pPr algn="just" eaLnBrk="1" hangingPunct="1">
              <a:lnSpc>
                <a:spcPct val="110000"/>
              </a:lnSpc>
              <a:buFont typeface="Wingdings" pitchFamily="2" charset="2"/>
              <a:buChar char="Ø"/>
            </a:pPr>
            <a:r>
              <a:rPr lang="it-IT" b="1">
                <a:solidFill>
                  <a:srgbClr val="000000"/>
                </a:solidFill>
                <a:latin typeface="Calibri" pitchFamily="34" charset="0"/>
              </a:rPr>
              <a:t>Colori</a:t>
            </a:r>
          </a:p>
          <a:p>
            <a:pPr algn="just" eaLnBrk="1" hangingPunct="1">
              <a:lnSpc>
                <a:spcPct val="110000"/>
              </a:lnSpc>
              <a:buFont typeface="Wingdings" pitchFamily="2" charset="2"/>
              <a:buChar char="Ø"/>
            </a:pPr>
            <a:r>
              <a:rPr lang="it-IT" b="1">
                <a:solidFill>
                  <a:srgbClr val="000000"/>
                </a:solidFill>
                <a:latin typeface="Calibri" pitchFamily="34" charset="0"/>
              </a:rPr>
              <a:t>Prezzi</a:t>
            </a:r>
          </a:p>
          <a:p>
            <a:pPr algn="just" eaLnBrk="1" hangingPunct="1">
              <a:lnSpc>
                <a:spcPct val="110000"/>
              </a:lnSpc>
              <a:buFont typeface="Wingdings" pitchFamily="2" charset="2"/>
              <a:buChar char="Ø"/>
            </a:pPr>
            <a:r>
              <a:rPr lang="it-IT" b="1">
                <a:solidFill>
                  <a:srgbClr val="000000"/>
                </a:solidFill>
                <a:latin typeface="Calibri" pitchFamily="34" charset="0"/>
              </a:rPr>
              <a:t>Media per veicolare la pubblicità</a:t>
            </a:r>
          </a:p>
          <a:p>
            <a:pPr algn="just" eaLnBrk="1" hangingPunct="1">
              <a:lnSpc>
                <a:spcPct val="110000"/>
              </a:lnSpc>
              <a:buFont typeface="Wingdings" pitchFamily="2" charset="2"/>
              <a:buChar char="Ø"/>
            </a:pPr>
            <a:r>
              <a:rPr lang="it-IT" b="1">
                <a:solidFill>
                  <a:srgbClr val="000000"/>
                </a:solidFill>
                <a:latin typeface="Calibri" pitchFamily="34" charset="0"/>
              </a:rPr>
              <a:t>Temi pubblicitari</a:t>
            </a: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p:txBody>
      </p:sp>
      <p:sp>
        <p:nvSpPr>
          <p:cNvPr id="8"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Leve di localizzazione del marketing mix</a:t>
            </a:r>
          </a:p>
        </p:txBody>
      </p:sp>
      <p:pic>
        <p:nvPicPr>
          <p:cNvPr id="3891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14375" y="2070100"/>
            <a:ext cx="1133475" cy="1133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7"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2500313" y="2132013"/>
            <a:ext cx="1263650" cy="946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8"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429125" y="2203450"/>
            <a:ext cx="1141413" cy="7858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19" name="Picture 6"/>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6072188" y="2060575"/>
            <a:ext cx="1304925" cy="10715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0" name="Picture 7"/>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7881938" y="2203450"/>
            <a:ext cx="976312" cy="752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1" name="Picture 8"/>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874713" y="3203575"/>
            <a:ext cx="809625" cy="5397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2" name="Picture 9"/>
          <p:cNvPicPr>
            <a:picLocks noChangeAspect="1" noChangeArrowheads="1"/>
          </p:cNvPicPr>
          <p:nvPr/>
        </p:nvPicPr>
        <p:blipFill>
          <a:blip r:embed="rId9">
            <a:extLst>
              <a:ext uri="{28A0092B-C50C-407E-A947-70E740481C1C}">
                <a14:useLocalDpi xmlns:a14="http://schemas.microsoft.com/office/drawing/2010/main" xmlns="" val="0"/>
              </a:ext>
            </a:extLst>
          </a:blip>
          <a:srcRect/>
          <a:stretch>
            <a:fillRect/>
          </a:stretch>
        </p:blipFill>
        <p:spPr bwMode="auto">
          <a:xfrm>
            <a:off x="2714625" y="3203575"/>
            <a:ext cx="877888" cy="574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3" name="Picture 2"/>
          <p:cNvPicPr>
            <a:picLocks noChangeAspect="1" noChangeArrowheads="1"/>
          </p:cNvPicPr>
          <p:nvPr/>
        </p:nvPicPr>
        <p:blipFill>
          <a:blip r:embed="rId10">
            <a:extLst>
              <a:ext uri="{28A0092B-C50C-407E-A947-70E740481C1C}">
                <a14:useLocalDpi xmlns:a14="http://schemas.microsoft.com/office/drawing/2010/main" xmlns="" val="0"/>
              </a:ext>
            </a:extLst>
          </a:blip>
          <a:srcRect/>
          <a:stretch>
            <a:fillRect/>
          </a:stretch>
        </p:blipFill>
        <p:spPr bwMode="auto">
          <a:xfrm>
            <a:off x="4643438" y="3203575"/>
            <a:ext cx="785812" cy="590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4" name="Picture 10"/>
          <p:cNvPicPr>
            <a:picLocks noChangeAspect="1" noChangeArrowheads="1"/>
          </p:cNvPicPr>
          <p:nvPr/>
        </p:nvPicPr>
        <p:blipFill>
          <a:blip r:embed="rId11">
            <a:extLst>
              <a:ext uri="{28A0092B-C50C-407E-A947-70E740481C1C}">
                <a14:useLocalDpi xmlns:a14="http://schemas.microsoft.com/office/drawing/2010/main" xmlns="" val="0"/>
              </a:ext>
            </a:extLst>
          </a:blip>
          <a:srcRect/>
          <a:stretch>
            <a:fillRect/>
          </a:stretch>
        </p:blipFill>
        <p:spPr bwMode="auto">
          <a:xfrm>
            <a:off x="6327775" y="3203575"/>
            <a:ext cx="833438" cy="5000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38925" name="Picture 11"/>
          <p:cNvPicPr>
            <a:picLocks noChangeAspect="1" noChangeArrowheads="1"/>
          </p:cNvPicPr>
          <p:nvPr/>
        </p:nvPicPr>
        <p:blipFill>
          <a:blip r:embed="rId12" cstate="print">
            <a:extLst>
              <a:ext uri="{28A0092B-C50C-407E-A947-70E740481C1C}">
                <a14:useLocalDpi xmlns:a14="http://schemas.microsoft.com/office/drawing/2010/main" xmlns="" val="0"/>
              </a:ext>
            </a:extLst>
          </a:blip>
          <a:srcRect/>
          <a:stretch>
            <a:fillRect/>
          </a:stretch>
        </p:blipFill>
        <p:spPr bwMode="auto">
          <a:xfrm>
            <a:off x="8045450" y="3203575"/>
            <a:ext cx="714375" cy="4762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87208051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323850" y="1557338"/>
            <a:ext cx="8496300" cy="2528887"/>
          </a:xfrm>
          <a:prstGeom prst="rect">
            <a:avLst/>
          </a:prstGeom>
          <a:noFill/>
        </p:spPr>
        <p:txBody>
          <a:bodyPr>
            <a:spAutoFit/>
          </a:bodyPr>
          <a:lstStyle/>
          <a:p>
            <a:pPr marL="266700" indent="-266700" algn="just" fontAlgn="auto">
              <a:lnSpc>
                <a:spcPct val="110000"/>
              </a:lnSpc>
              <a:spcBef>
                <a:spcPts val="0"/>
              </a:spcBef>
              <a:spcAft>
                <a:spcPts val="0"/>
              </a:spcAft>
              <a:tabLst>
                <a:tab pos="266700" algn="l"/>
              </a:tabLst>
              <a:defRPr/>
            </a:pPr>
            <a:r>
              <a:rPr lang="it-IT" dirty="0">
                <a:solidFill>
                  <a:prstClr val="black"/>
                </a:solidFill>
                <a:latin typeface="Calibri" pitchFamily="34" charset="0"/>
                <a:cs typeface="+mn-cs"/>
              </a:rPr>
              <a:t>Si considerino </a:t>
            </a:r>
            <a:r>
              <a:rPr lang="it-IT" u="sng" dirty="0">
                <a:solidFill>
                  <a:prstClr val="black"/>
                </a:solidFill>
                <a:latin typeface="Calibri" pitchFamily="34" charset="0"/>
                <a:cs typeface="+mn-cs"/>
              </a:rPr>
              <a:t>due</a:t>
            </a:r>
            <a:r>
              <a:rPr lang="it-IT" dirty="0">
                <a:solidFill>
                  <a:prstClr val="black"/>
                </a:solidFill>
                <a:latin typeface="Calibri" pitchFamily="34" charset="0"/>
                <a:cs typeface="+mn-cs"/>
              </a:rPr>
              <a:t> delle </a:t>
            </a:r>
            <a:r>
              <a:rPr lang="it-IT" u="sng" dirty="0">
                <a:solidFill>
                  <a:prstClr val="black"/>
                </a:solidFill>
                <a:latin typeface="Calibri" pitchFamily="34" charset="0"/>
                <a:cs typeface="+mn-cs"/>
              </a:rPr>
              <a:t>quattro</a:t>
            </a:r>
            <a:r>
              <a:rPr lang="it-IT" dirty="0">
                <a:solidFill>
                  <a:prstClr val="black"/>
                </a:solidFill>
                <a:latin typeface="Calibri" pitchFamily="34" charset="0"/>
                <a:cs typeface="+mn-cs"/>
              </a:rPr>
              <a:t> P (</a:t>
            </a:r>
            <a:r>
              <a:rPr lang="it-IT" i="1" dirty="0" err="1">
                <a:solidFill>
                  <a:prstClr val="black"/>
                </a:solidFill>
                <a:latin typeface="Calibri" pitchFamily="34" charset="0"/>
                <a:cs typeface="+mn-cs"/>
              </a:rPr>
              <a:t>product</a:t>
            </a:r>
            <a:r>
              <a:rPr lang="it-IT" i="1" dirty="0">
                <a:solidFill>
                  <a:prstClr val="black"/>
                </a:solidFill>
                <a:latin typeface="Calibri" pitchFamily="34" charset="0"/>
                <a:cs typeface="+mn-cs"/>
              </a:rPr>
              <a:t>, promotion, </a:t>
            </a:r>
            <a:r>
              <a:rPr lang="it-IT" i="1" dirty="0" err="1">
                <a:solidFill>
                  <a:prstClr val="black"/>
                </a:solidFill>
                <a:latin typeface="Calibri" pitchFamily="34" charset="0"/>
                <a:cs typeface="+mn-cs"/>
              </a:rPr>
              <a:t>place</a:t>
            </a:r>
            <a:r>
              <a:rPr lang="it-IT" i="1" dirty="0">
                <a:solidFill>
                  <a:prstClr val="black"/>
                </a:solidFill>
                <a:latin typeface="Calibri" pitchFamily="34" charset="0"/>
                <a:cs typeface="+mn-cs"/>
              </a:rPr>
              <a:t> e price</a:t>
            </a:r>
            <a:r>
              <a:rPr lang="it-IT" dirty="0">
                <a:solidFill>
                  <a:prstClr val="black"/>
                </a:solidFill>
                <a:latin typeface="Calibri" pitchFamily="34" charset="0"/>
                <a:cs typeface="+mn-cs"/>
              </a:rPr>
              <a:t>) del marketing mix:</a:t>
            </a:r>
          </a:p>
          <a:p>
            <a:pPr marL="266700" indent="-266700" algn="just" fontAlgn="auto">
              <a:lnSpc>
                <a:spcPct val="110000"/>
              </a:lnSpc>
              <a:spcBef>
                <a:spcPts val="0"/>
              </a:spcBef>
              <a:spcAft>
                <a:spcPts val="0"/>
              </a:spcAft>
              <a:tabLst>
                <a:tab pos="266700" algn="l"/>
              </a:tabLst>
              <a:defRPr/>
            </a:pPr>
            <a:r>
              <a:rPr lang="it-IT" dirty="0">
                <a:solidFill>
                  <a:prstClr val="black"/>
                </a:solidFill>
                <a:latin typeface="Calibri" pitchFamily="34" charset="0"/>
                <a:cs typeface="+mn-cs"/>
              </a:rPr>
              <a:t> </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b="1" dirty="0" err="1">
                <a:solidFill>
                  <a:prstClr val="black"/>
                </a:solidFill>
                <a:latin typeface="Calibri" pitchFamily="34" charset="0"/>
                <a:cs typeface="+mn-cs"/>
              </a:rPr>
              <a:t>Product</a:t>
            </a:r>
            <a:r>
              <a:rPr lang="it-IT" dirty="0">
                <a:solidFill>
                  <a:prstClr val="black"/>
                </a:solidFill>
                <a:latin typeface="Calibri" pitchFamily="34" charset="0"/>
                <a:cs typeface="+mn-cs"/>
              </a:rPr>
              <a:t> - Prodotto</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b="1" dirty="0">
                <a:solidFill>
                  <a:prstClr val="black"/>
                </a:solidFill>
                <a:latin typeface="Calibri" pitchFamily="34" charset="0"/>
                <a:cs typeface="+mn-cs"/>
              </a:rPr>
              <a:t>Promotion</a:t>
            </a:r>
            <a:r>
              <a:rPr lang="it-IT" dirty="0">
                <a:solidFill>
                  <a:prstClr val="black"/>
                </a:solidFill>
                <a:latin typeface="Calibri" pitchFamily="34" charset="0"/>
                <a:cs typeface="+mn-cs"/>
              </a:rPr>
              <a:t> - Comunicazione</a:t>
            </a:r>
          </a:p>
          <a:p>
            <a:pPr marL="266700" indent="-266700" algn="just" fontAlgn="auto">
              <a:lnSpc>
                <a:spcPct val="110000"/>
              </a:lnSpc>
              <a:spcBef>
                <a:spcPts val="0"/>
              </a:spcBef>
              <a:spcAft>
                <a:spcPts val="0"/>
              </a:spcAft>
              <a:buFont typeface="Wingdings" pitchFamily="2" charset="2"/>
              <a:buChar char="Ø"/>
              <a:tabLst>
                <a:tab pos="266700" algn="l"/>
              </a:tabLst>
              <a:defRPr/>
            </a:pPr>
            <a:endParaRPr lang="it-IT" dirty="0">
              <a:solidFill>
                <a:prstClr val="black"/>
              </a:solidFill>
              <a:latin typeface="Calibri" pitchFamily="34" charset="0"/>
              <a:cs typeface="+mn-cs"/>
            </a:endParaRPr>
          </a:p>
          <a:p>
            <a:pPr algn="just" fontAlgn="auto">
              <a:lnSpc>
                <a:spcPct val="110000"/>
              </a:lnSpc>
              <a:spcBef>
                <a:spcPts val="0"/>
              </a:spcBef>
              <a:spcAft>
                <a:spcPts val="0"/>
              </a:spcAft>
              <a:tabLst>
                <a:tab pos="266700" algn="l"/>
              </a:tabLst>
              <a:defRPr/>
            </a:pPr>
            <a:r>
              <a:rPr lang="it-IT" dirty="0">
                <a:solidFill>
                  <a:prstClr val="black"/>
                </a:solidFill>
                <a:latin typeface="Calibri" pitchFamily="34" charset="0"/>
                <a:cs typeface="+mn-cs"/>
              </a:rPr>
              <a:t>Warren </a:t>
            </a:r>
            <a:r>
              <a:rPr lang="it-IT" dirty="0" err="1">
                <a:solidFill>
                  <a:prstClr val="black"/>
                </a:solidFill>
                <a:latin typeface="Calibri" pitchFamily="34" charset="0"/>
                <a:cs typeface="+mn-cs"/>
              </a:rPr>
              <a:t>Keegen</a:t>
            </a:r>
            <a:r>
              <a:rPr lang="it-IT" dirty="0">
                <a:solidFill>
                  <a:prstClr val="black"/>
                </a:solidFill>
                <a:latin typeface="Calibri" pitchFamily="34" charset="0"/>
                <a:cs typeface="+mn-cs"/>
              </a:rPr>
              <a:t> ha distinto le seguenti strategie di adattamento:</a:t>
            </a:r>
          </a:p>
          <a:p>
            <a:pPr marL="266700" indent="-266700" algn="just" fontAlgn="auto">
              <a:lnSpc>
                <a:spcPct val="110000"/>
              </a:lnSpc>
              <a:spcBef>
                <a:spcPts val="0"/>
              </a:spcBef>
              <a:spcAft>
                <a:spcPts val="0"/>
              </a:spcAft>
              <a:tabLst>
                <a:tab pos="266700" algn="l"/>
              </a:tabLs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endParaRPr lang="it-IT" dirty="0">
              <a:solidFill>
                <a:prstClr val="black"/>
              </a:solidFill>
              <a:latin typeface="Calibri" pitchFamily="34" charset="0"/>
              <a:cs typeface="+mn-cs"/>
            </a:endParaRPr>
          </a:p>
        </p:txBody>
      </p:sp>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000" dirty="0">
                <a:latin typeface="Copperplate Gothic Bold" pitchFamily="34" charset="0"/>
                <a:ea typeface="+mj-ea"/>
                <a:cs typeface="+mj-cs"/>
              </a:rPr>
              <a:t>Adattamento operativo del marketing mix (i)</a:t>
            </a:r>
          </a:p>
        </p:txBody>
      </p:sp>
      <p:graphicFrame>
        <p:nvGraphicFramePr>
          <p:cNvPr id="5" name="Tabella 4"/>
          <p:cNvGraphicFramePr>
            <a:graphicFrameLocks noGrp="1"/>
          </p:cNvGraphicFramePr>
          <p:nvPr/>
        </p:nvGraphicFramePr>
        <p:xfrm>
          <a:off x="571473" y="3659638"/>
          <a:ext cx="8143930" cy="3055510"/>
        </p:xfrm>
        <a:graphic>
          <a:graphicData uri="http://schemas.openxmlformats.org/drawingml/2006/table">
            <a:tbl>
              <a:tblPr firstRow="1" firstCol="1" bandRow="1">
                <a:tableStyleId>{5C22544A-7EE6-4342-B048-85BDC9FD1C3A}</a:tableStyleId>
              </a:tblPr>
              <a:tblGrid>
                <a:gridCol w="585696"/>
                <a:gridCol w="1628881"/>
                <a:gridCol w="2214578"/>
                <a:gridCol w="2085989"/>
                <a:gridCol w="1628786"/>
              </a:tblGrid>
              <a:tr h="361415">
                <a:tc rowSpan="2" gridSpan="2">
                  <a:txBody>
                    <a:bodyPr/>
                    <a:lstStyle/>
                    <a:p>
                      <a:endParaRPr lang="it-IT" dirty="0"/>
                    </a:p>
                  </a:txBody>
                  <a:tcPr>
                    <a:solidFill>
                      <a:schemeClr val="tx2">
                        <a:lumMod val="75000"/>
                      </a:schemeClr>
                    </a:solidFill>
                  </a:tcPr>
                </a:tc>
                <a:tc rowSpan="2" hMerge="1">
                  <a:txBody>
                    <a:bodyPr/>
                    <a:lstStyle/>
                    <a:p>
                      <a:endParaRPr lang="it-IT" dirty="0"/>
                    </a:p>
                  </a:txBody>
                  <a:tcPr>
                    <a:solidFill>
                      <a:schemeClr val="tx2">
                        <a:lumMod val="75000"/>
                      </a:schemeClr>
                    </a:solidFill>
                  </a:tcPr>
                </a:tc>
                <a:tc gridSpan="3">
                  <a:txBody>
                    <a:bodyPr/>
                    <a:lstStyle/>
                    <a:p>
                      <a:pPr algn="ctr"/>
                      <a:r>
                        <a:rPr lang="it-IT" dirty="0" smtClean="0"/>
                        <a:t>Prodotto</a:t>
                      </a:r>
                      <a:endParaRPr lang="it-IT" dirty="0"/>
                    </a:p>
                  </a:txBody>
                  <a:tcPr/>
                </a:tc>
                <a:tc hMerge="1">
                  <a:txBody>
                    <a:bodyPr/>
                    <a:lstStyle/>
                    <a:p>
                      <a:endParaRPr lang="it-IT" dirty="0"/>
                    </a:p>
                  </a:txBody>
                  <a:tcPr/>
                </a:tc>
                <a:tc hMerge="1">
                  <a:txBody>
                    <a:bodyPr/>
                    <a:lstStyle/>
                    <a:p>
                      <a:endParaRPr lang="it-IT" dirty="0"/>
                    </a:p>
                  </a:txBody>
                  <a:tcPr/>
                </a:tc>
              </a:tr>
              <a:tr h="589310">
                <a:tc gridSpan="2" vMerge="1">
                  <a:txBody>
                    <a:bodyPr/>
                    <a:lstStyle/>
                    <a:p>
                      <a:endParaRPr lang="it-IT" dirty="0"/>
                    </a:p>
                  </a:txBody>
                  <a:tcPr>
                    <a:solidFill>
                      <a:schemeClr val="tx2">
                        <a:lumMod val="75000"/>
                      </a:schemeClr>
                    </a:solidFill>
                  </a:tcPr>
                </a:tc>
                <a:tc hMerge="1" vMerge="1">
                  <a:txBody>
                    <a:bodyPr/>
                    <a:lstStyle/>
                    <a:p>
                      <a:endParaRPr lang="it-IT" dirty="0"/>
                    </a:p>
                  </a:txBody>
                  <a:tcPr>
                    <a:solidFill>
                      <a:schemeClr val="tx2">
                        <a:lumMod val="75000"/>
                      </a:schemeClr>
                    </a:solidFill>
                  </a:tcPr>
                </a:tc>
                <a:tc>
                  <a:txBody>
                    <a:bodyPr/>
                    <a:lstStyle/>
                    <a:p>
                      <a:pPr algn="ctr"/>
                      <a:r>
                        <a:rPr lang="it-IT" dirty="0" smtClean="0"/>
                        <a:t>Nessun</a:t>
                      </a:r>
                      <a:r>
                        <a:rPr lang="it-IT" baseline="0" dirty="0" smtClean="0"/>
                        <a:t> cambiamento</a:t>
                      </a:r>
                      <a:endParaRPr lang="it-IT" dirty="0"/>
                    </a:p>
                  </a:txBody>
                  <a:tcPr>
                    <a:solidFill>
                      <a:schemeClr val="tx2">
                        <a:lumMod val="40000"/>
                        <a:lumOff val="60000"/>
                      </a:schemeClr>
                    </a:solidFill>
                  </a:tcPr>
                </a:tc>
                <a:tc>
                  <a:txBody>
                    <a:bodyPr/>
                    <a:lstStyle/>
                    <a:p>
                      <a:pPr algn="ctr"/>
                      <a:r>
                        <a:rPr lang="it-IT" dirty="0" smtClean="0"/>
                        <a:t>Adattamento del prodotto</a:t>
                      </a:r>
                      <a:endParaRPr lang="it-IT" dirty="0"/>
                    </a:p>
                  </a:txBody>
                  <a:tcPr>
                    <a:solidFill>
                      <a:schemeClr val="tx2">
                        <a:lumMod val="40000"/>
                        <a:lumOff val="60000"/>
                      </a:schemeClr>
                    </a:solidFill>
                  </a:tcPr>
                </a:tc>
                <a:tc>
                  <a:txBody>
                    <a:bodyPr/>
                    <a:lstStyle/>
                    <a:p>
                      <a:pPr algn="ctr"/>
                      <a:r>
                        <a:rPr lang="it-IT" dirty="0" smtClean="0"/>
                        <a:t>Sviluppo nuovo prodotto</a:t>
                      </a:r>
                      <a:endParaRPr lang="it-IT" dirty="0"/>
                    </a:p>
                  </a:txBody>
                  <a:tcPr>
                    <a:solidFill>
                      <a:schemeClr val="tx2">
                        <a:lumMod val="40000"/>
                        <a:lumOff val="60000"/>
                      </a:schemeClr>
                    </a:solidFill>
                  </a:tcPr>
                </a:tc>
              </a:tr>
              <a:tr h="891161">
                <a:tc rowSpan="2">
                  <a:txBody>
                    <a:bodyPr/>
                    <a:lstStyle/>
                    <a:p>
                      <a:pPr algn="ctr"/>
                      <a:r>
                        <a:rPr lang="it-IT" dirty="0" smtClean="0"/>
                        <a:t>Comunicazione</a:t>
                      </a:r>
                      <a:endParaRPr lang="it-IT" dirty="0"/>
                    </a:p>
                  </a:txBody>
                  <a:tcPr vert="vert270"/>
                </a:tc>
                <a:tc>
                  <a:txBody>
                    <a:bodyPr/>
                    <a:lstStyle/>
                    <a:p>
                      <a:r>
                        <a:rPr lang="it-IT" dirty="0" smtClean="0"/>
                        <a:t>Nessun cambiamento</a:t>
                      </a:r>
                      <a:endParaRPr lang="it-IT" dirty="0"/>
                    </a:p>
                  </a:txBody>
                  <a:tcPr anchor="ctr">
                    <a:solidFill>
                      <a:schemeClr val="tx2">
                        <a:lumMod val="40000"/>
                        <a:lumOff val="60000"/>
                      </a:schemeClr>
                    </a:solidFill>
                  </a:tcPr>
                </a:tc>
                <a:tc>
                  <a:txBody>
                    <a:bodyPr/>
                    <a:lstStyle/>
                    <a:p>
                      <a:pPr algn="ctr"/>
                      <a:r>
                        <a:rPr lang="it-IT" dirty="0" smtClean="0"/>
                        <a:t>Estensione diretta</a:t>
                      </a:r>
                      <a:endParaRPr lang="it-IT" dirty="0"/>
                    </a:p>
                  </a:txBody>
                  <a:tcPr anchor="ctr">
                    <a:solidFill>
                      <a:schemeClr val="accent1">
                        <a:lumMod val="20000"/>
                        <a:lumOff val="80000"/>
                      </a:schemeClr>
                    </a:solidFill>
                  </a:tcPr>
                </a:tc>
                <a:tc>
                  <a:txBody>
                    <a:bodyPr/>
                    <a:lstStyle/>
                    <a:p>
                      <a:pPr algn="ctr"/>
                      <a:r>
                        <a:rPr lang="it-IT" dirty="0" smtClean="0"/>
                        <a:t>Adattamento del prodotto</a:t>
                      </a:r>
                      <a:endParaRPr lang="it-IT" dirty="0"/>
                    </a:p>
                  </a:txBody>
                  <a:tcPr anchor="ctr">
                    <a:solidFill>
                      <a:schemeClr val="accent1">
                        <a:lumMod val="20000"/>
                        <a:lumOff val="80000"/>
                      </a:schemeClr>
                    </a:solidFill>
                  </a:tcPr>
                </a:tc>
                <a:tc rowSpan="2">
                  <a:txBody>
                    <a:bodyPr/>
                    <a:lstStyle/>
                    <a:p>
                      <a:pPr algn="ctr"/>
                      <a:r>
                        <a:rPr lang="it-IT" dirty="0" smtClean="0"/>
                        <a:t>Creazione del prodotto</a:t>
                      </a:r>
                      <a:endParaRPr lang="it-IT" dirty="0"/>
                    </a:p>
                  </a:txBody>
                  <a:tcPr anchor="ctr">
                    <a:solidFill>
                      <a:schemeClr val="accent1">
                        <a:lumMod val="20000"/>
                        <a:lumOff val="80000"/>
                      </a:schemeClr>
                    </a:solidFill>
                  </a:tcPr>
                </a:tc>
              </a:tr>
              <a:tr h="1158509">
                <a:tc vMerge="1">
                  <a:txBody>
                    <a:bodyPr/>
                    <a:lstStyle/>
                    <a:p>
                      <a:endParaRPr lang="it-IT" dirty="0"/>
                    </a:p>
                  </a:txBody>
                  <a:tcPr/>
                </a:tc>
                <a:tc>
                  <a:txBody>
                    <a:bodyPr/>
                    <a:lstStyle/>
                    <a:p>
                      <a:r>
                        <a:rPr lang="it-IT" dirty="0" smtClean="0"/>
                        <a:t>Adattamento</a:t>
                      </a:r>
                      <a:endParaRPr lang="it-IT" dirty="0"/>
                    </a:p>
                  </a:txBody>
                  <a:tcPr anchor="ctr">
                    <a:solidFill>
                      <a:schemeClr val="tx2">
                        <a:lumMod val="40000"/>
                        <a:lumOff val="60000"/>
                      </a:schemeClr>
                    </a:solidFill>
                  </a:tcPr>
                </a:tc>
                <a:tc>
                  <a:txBody>
                    <a:bodyPr/>
                    <a:lstStyle/>
                    <a:p>
                      <a:pPr algn="ctr"/>
                      <a:r>
                        <a:rPr lang="it-IT" dirty="0" smtClean="0"/>
                        <a:t>Adattamento della comunicazione</a:t>
                      </a:r>
                      <a:endParaRPr lang="it-IT" dirty="0"/>
                    </a:p>
                  </a:txBody>
                  <a:tcPr anchor="ctr">
                    <a:solidFill>
                      <a:schemeClr val="accent1">
                        <a:lumMod val="20000"/>
                        <a:lumOff val="80000"/>
                      </a:schemeClr>
                    </a:solidFill>
                  </a:tcPr>
                </a:tc>
                <a:tc>
                  <a:txBody>
                    <a:bodyPr/>
                    <a:lstStyle/>
                    <a:p>
                      <a:pPr algn="ctr"/>
                      <a:r>
                        <a:rPr lang="it-IT" dirty="0" smtClean="0"/>
                        <a:t>Adattamento duplice</a:t>
                      </a:r>
                      <a:endParaRPr lang="it-IT" dirty="0"/>
                    </a:p>
                  </a:txBody>
                  <a:tcPr anchor="ctr">
                    <a:solidFill>
                      <a:schemeClr val="accent1">
                        <a:lumMod val="20000"/>
                        <a:lumOff val="80000"/>
                      </a:schemeClr>
                    </a:solidFill>
                  </a:tcPr>
                </a:tc>
                <a:tc vMerge="1">
                  <a:txBody>
                    <a:bodyPr/>
                    <a:lstStyle/>
                    <a:p>
                      <a:endParaRPr lang="it-IT" dirty="0"/>
                    </a:p>
                  </a:txBody>
                  <a:tcPr/>
                </a:tc>
              </a:tr>
            </a:tbl>
          </a:graphicData>
        </a:graphic>
      </p:graphicFrame>
    </p:spTree>
    <p:extLst>
      <p:ext uri="{BB962C8B-B14F-4D97-AF65-F5344CB8AC3E}">
        <p14:creationId xmlns:p14="http://schemas.microsoft.com/office/powerpoint/2010/main" xmlns="" val="34943663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txBox="1">
            <a:spLocks noChangeArrowheads="1"/>
          </p:cNvSpPr>
          <p:nvPr/>
        </p:nvSpPr>
        <p:spPr bwMode="auto">
          <a:xfrm>
            <a:off x="1214438" y="98425"/>
            <a:ext cx="7358062"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sz="2000">
                <a:latin typeface="Copperplate Gothic Bold" pitchFamily="34" charset="0"/>
              </a:rPr>
              <a:t>Adattamento operativo del marketing mix (ii)</a:t>
            </a:r>
            <a:endParaRPr lang="it-IT" sz="2400">
              <a:latin typeface="Copperplate Gothic Bold" pitchFamily="34" charset="0"/>
            </a:endParaRPr>
          </a:p>
        </p:txBody>
      </p:sp>
      <p:sp>
        <p:nvSpPr>
          <p:cNvPr id="40963" name="CasellaDiTesto 6"/>
          <p:cNvSpPr txBox="1">
            <a:spLocks noChangeArrowheads="1"/>
          </p:cNvSpPr>
          <p:nvPr/>
        </p:nvSpPr>
        <p:spPr bwMode="auto">
          <a:xfrm>
            <a:off x="323850" y="1285875"/>
            <a:ext cx="8496300" cy="100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6700" indent="-266700" eaLnBrk="0" hangingPunct="0">
              <a:tabLst>
                <a:tab pos="266700" algn="l"/>
              </a:tabLst>
              <a:defRPr>
                <a:solidFill>
                  <a:schemeClr val="tx1"/>
                </a:solidFill>
                <a:latin typeface="Arial" charset="0"/>
                <a:cs typeface="Arial" charset="0"/>
              </a:defRPr>
            </a:lvl1pPr>
            <a:lvl2pPr marL="742950" indent="-285750" eaLnBrk="0" hangingPunct="0">
              <a:tabLst>
                <a:tab pos="266700" algn="l"/>
              </a:tabLst>
              <a:defRPr>
                <a:solidFill>
                  <a:schemeClr val="tx1"/>
                </a:solidFill>
                <a:latin typeface="Arial" charset="0"/>
                <a:cs typeface="Arial" charset="0"/>
              </a:defRPr>
            </a:lvl2pPr>
            <a:lvl3pPr marL="1143000" indent="-228600" eaLnBrk="0" hangingPunct="0">
              <a:tabLst>
                <a:tab pos="266700" algn="l"/>
              </a:tabLst>
              <a:defRPr>
                <a:solidFill>
                  <a:schemeClr val="tx1"/>
                </a:solidFill>
                <a:latin typeface="Arial" charset="0"/>
                <a:cs typeface="Arial" charset="0"/>
              </a:defRPr>
            </a:lvl3pPr>
            <a:lvl4pPr marL="1600200" indent="-228600" eaLnBrk="0" hangingPunct="0">
              <a:tabLst>
                <a:tab pos="266700" algn="l"/>
              </a:tabLst>
              <a:defRPr>
                <a:solidFill>
                  <a:schemeClr val="tx1"/>
                </a:solidFill>
                <a:latin typeface="Arial" charset="0"/>
                <a:cs typeface="Arial" charset="0"/>
              </a:defRPr>
            </a:lvl4pPr>
            <a:lvl5pPr marL="2057400" indent="-228600" eaLnBrk="0" hangingPunct="0">
              <a:tabLst>
                <a:tab pos="266700"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66700"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66700"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66700"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66700" algn="l"/>
              </a:tabLst>
              <a:defRPr>
                <a:solidFill>
                  <a:schemeClr val="tx1"/>
                </a:solidFill>
                <a:latin typeface="Arial" charset="0"/>
                <a:cs typeface="Arial" charset="0"/>
              </a:defRPr>
            </a:lvl9pPr>
          </a:lstStyle>
          <a:p>
            <a:pPr algn="ctr" eaLnBrk="1" hangingPunct="1">
              <a:lnSpc>
                <a:spcPct val="110000"/>
              </a:lnSpc>
            </a:pPr>
            <a:r>
              <a:rPr lang="it-IT" b="1">
                <a:solidFill>
                  <a:srgbClr val="000000"/>
                </a:solidFill>
                <a:latin typeface="Calibri" pitchFamily="34" charset="0"/>
              </a:rPr>
              <a:t>Adattamento della comunicazione</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p:txBody>
      </p:sp>
      <p:sp>
        <p:nvSpPr>
          <p:cNvPr id="9" name="Freeform 3"/>
          <p:cNvSpPr/>
          <p:nvPr/>
        </p:nvSpPr>
        <p:spPr>
          <a:xfrm>
            <a:off x="4500563" y="2928938"/>
            <a:ext cx="512762" cy="369887"/>
          </a:xfrm>
          <a:custGeom>
            <a:avLst/>
            <a:gdLst>
              <a:gd name="connsiteX0" fmla="*/ 6350 w 512698"/>
              <a:gd name="connsiteY0" fmla="*/ 95758 h 369951"/>
              <a:gd name="connsiteX1" fmla="*/ 327786 w 512698"/>
              <a:gd name="connsiteY1" fmla="*/ 95758 h 369951"/>
              <a:gd name="connsiteX2" fmla="*/ 327786 w 512698"/>
              <a:gd name="connsiteY2" fmla="*/ 6350 h 369951"/>
              <a:gd name="connsiteX3" fmla="*/ 506348 w 512698"/>
              <a:gd name="connsiteY3" fmla="*/ 185039 h 369951"/>
              <a:gd name="connsiteX4" fmla="*/ 327786 w 512698"/>
              <a:gd name="connsiteY4" fmla="*/ 363601 h 369951"/>
              <a:gd name="connsiteX5" fmla="*/ 327786 w 512698"/>
              <a:gd name="connsiteY5" fmla="*/ 274320 h 369951"/>
              <a:gd name="connsiteX6" fmla="*/ 6350 w 512698"/>
              <a:gd name="connsiteY6" fmla="*/ 274320 h 369951"/>
              <a:gd name="connsiteX7" fmla="*/ 6350 w 512698"/>
              <a:gd name="connsiteY7" fmla="*/ 95758 h 369951"/>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512698" h="369951">
                <a:moveTo>
                  <a:pt x="6350" y="95758"/>
                </a:moveTo>
                <a:lnTo>
                  <a:pt x="327786" y="95758"/>
                </a:lnTo>
                <a:lnTo>
                  <a:pt x="327786" y="6350"/>
                </a:lnTo>
                <a:lnTo>
                  <a:pt x="506348" y="185039"/>
                </a:lnTo>
                <a:lnTo>
                  <a:pt x="327786" y="363601"/>
                </a:lnTo>
                <a:lnTo>
                  <a:pt x="327786" y="274320"/>
                </a:lnTo>
                <a:lnTo>
                  <a:pt x="6350" y="274320"/>
                </a:lnTo>
                <a:lnTo>
                  <a:pt x="6350" y="95758"/>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0965"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016000" y="2000250"/>
            <a:ext cx="2413000" cy="2146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66"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551488" y="2000250"/>
            <a:ext cx="2806700" cy="22225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67" name="CasellaDiTesto 11"/>
          <p:cNvSpPr txBox="1">
            <a:spLocks noChangeArrowheads="1"/>
          </p:cNvSpPr>
          <p:nvPr/>
        </p:nvSpPr>
        <p:spPr bwMode="auto">
          <a:xfrm>
            <a:off x="320675" y="4279900"/>
            <a:ext cx="8496300" cy="1006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6700" indent="-266700" eaLnBrk="0" hangingPunct="0">
              <a:tabLst>
                <a:tab pos="266700" algn="l"/>
              </a:tabLst>
              <a:defRPr>
                <a:solidFill>
                  <a:schemeClr val="tx1"/>
                </a:solidFill>
                <a:latin typeface="Arial" charset="0"/>
                <a:cs typeface="Arial" charset="0"/>
              </a:defRPr>
            </a:lvl1pPr>
            <a:lvl2pPr marL="742950" indent="-285750" eaLnBrk="0" hangingPunct="0">
              <a:tabLst>
                <a:tab pos="266700" algn="l"/>
              </a:tabLst>
              <a:defRPr>
                <a:solidFill>
                  <a:schemeClr val="tx1"/>
                </a:solidFill>
                <a:latin typeface="Arial" charset="0"/>
                <a:cs typeface="Arial" charset="0"/>
              </a:defRPr>
            </a:lvl2pPr>
            <a:lvl3pPr marL="1143000" indent="-228600" eaLnBrk="0" hangingPunct="0">
              <a:tabLst>
                <a:tab pos="266700" algn="l"/>
              </a:tabLst>
              <a:defRPr>
                <a:solidFill>
                  <a:schemeClr val="tx1"/>
                </a:solidFill>
                <a:latin typeface="Arial" charset="0"/>
                <a:cs typeface="Arial" charset="0"/>
              </a:defRPr>
            </a:lvl3pPr>
            <a:lvl4pPr marL="1600200" indent="-228600" eaLnBrk="0" hangingPunct="0">
              <a:tabLst>
                <a:tab pos="266700" algn="l"/>
              </a:tabLst>
              <a:defRPr>
                <a:solidFill>
                  <a:schemeClr val="tx1"/>
                </a:solidFill>
                <a:latin typeface="Arial" charset="0"/>
                <a:cs typeface="Arial" charset="0"/>
              </a:defRPr>
            </a:lvl4pPr>
            <a:lvl5pPr marL="2057400" indent="-228600" eaLnBrk="0" hangingPunct="0">
              <a:tabLst>
                <a:tab pos="266700"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66700"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66700"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66700"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66700" algn="l"/>
              </a:tabLst>
              <a:defRPr>
                <a:solidFill>
                  <a:schemeClr val="tx1"/>
                </a:solidFill>
                <a:latin typeface="Arial" charset="0"/>
                <a:cs typeface="Arial" charset="0"/>
              </a:defRPr>
            </a:lvl9pPr>
          </a:lstStyle>
          <a:p>
            <a:pPr algn="ctr" eaLnBrk="1" hangingPunct="1">
              <a:lnSpc>
                <a:spcPct val="110000"/>
              </a:lnSpc>
            </a:pPr>
            <a:r>
              <a:rPr lang="it-IT" b="1">
                <a:solidFill>
                  <a:srgbClr val="000000"/>
                </a:solidFill>
                <a:latin typeface="Calibri" pitchFamily="34" charset="0"/>
              </a:rPr>
              <a:t>Adattamento del prodotto </a:t>
            </a:r>
            <a:r>
              <a:rPr lang="it-IT">
                <a:solidFill>
                  <a:srgbClr val="000000"/>
                </a:solidFill>
                <a:latin typeface="Calibri" pitchFamily="34" charset="0"/>
              </a:rPr>
              <a:t>– localizzazione dei gusti locali</a:t>
            </a:r>
          </a:p>
          <a:p>
            <a:pPr algn="ctr" eaLnBrk="1" hangingPunct="1">
              <a:lnSpc>
                <a:spcPct val="110000"/>
              </a:lnSpc>
            </a:pPr>
            <a:endParaRPr lang="it-IT">
              <a:solidFill>
                <a:srgbClr val="000000"/>
              </a:solidFill>
              <a:latin typeface="Calibri" pitchFamily="34" charset="0"/>
            </a:endParaRPr>
          </a:p>
          <a:p>
            <a:pPr algn="ctr" eaLnBrk="1" hangingPunct="1">
              <a:lnSpc>
                <a:spcPct val="110000"/>
              </a:lnSpc>
              <a:buFont typeface="Wingdings" pitchFamily="2" charset="2"/>
              <a:buChar char="Ø"/>
            </a:pPr>
            <a:endParaRPr lang="it-IT">
              <a:solidFill>
                <a:srgbClr val="000000"/>
              </a:solidFill>
              <a:latin typeface="Calibri" pitchFamily="34" charset="0"/>
            </a:endParaRPr>
          </a:p>
        </p:txBody>
      </p:sp>
      <p:sp>
        <p:nvSpPr>
          <p:cNvPr id="13" name="Freeform 3"/>
          <p:cNvSpPr/>
          <p:nvPr/>
        </p:nvSpPr>
        <p:spPr>
          <a:xfrm>
            <a:off x="4565650" y="5526088"/>
            <a:ext cx="512763" cy="369887"/>
          </a:xfrm>
          <a:custGeom>
            <a:avLst/>
            <a:gdLst>
              <a:gd name="connsiteX0" fmla="*/ 6350 w 512826"/>
              <a:gd name="connsiteY0" fmla="*/ 95630 h 369887"/>
              <a:gd name="connsiteX1" fmla="*/ 327786 w 512826"/>
              <a:gd name="connsiteY1" fmla="*/ 95630 h 369887"/>
              <a:gd name="connsiteX2" fmla="*/ 327786 w 512826"/>
              <a:gd name="connsiteY2" fmla="*/ 6350 h 369887"/>
              <a:gd name="connsiteX3" fmla="*/ 506476 w 512826"/>
              <a:gd name="connsiteY3" fmla="*/ 184911 h 369887"/>
              <a:gd name="connsiteX4" fmla="*/ 327786 w 512826"/>
              <a:gd name="connsiteY4" fmla="*/ 363537 h 369887"/>
              <a:gd name="connsiteX5" fmla="*/ 327786 w 512826"/>
              <a:gd name="connsiteY5" fmla="*/ 274192 h 369887"/>
              <a:gd name="connsiteX6" fmla="*/ 6350 w 512826"/>
              <a:gd name="connsiteY6" fmla="*/ 274192 h 369887"/>
              <a:gd name="connsiteX7" fmla="*/ 6350 w 512826"/>
              <a:gd name="connsiteY7" fmla="*/ 95630 h 369887"/>
            </a:gdLst>
            <a:ahLst/>
            <a:cxnLst>
              <a:cxn ang="0">
                <a:pos x="connsiteX0" y="connsiteY0"/>
              </a:cxn>
              <a:cxn ang="1">
                <a:pos x="connsiteX1" y="connsiteY1"/>
              </a:cxn>
              <a:cxn ang="2">
                <a:pos x="connsiteX2" y="connsiteY2"/>
              </a:cxn>
              <a:cxn ang="3">
                <a:pos x="connsiteX3" y="connsiteY3"/>
              </a:cxn>
              <a:cxn ang="4">
                <a:pos x="connsiteX4" y="connsiteY4"/>
              </a:cxn>
              <a:cxn ang="5">
                <a:pos x="connsiteX5" y="connsiteY5"/>
              </a:cxn>
              <a:cxn ang="6">
                <a:pos x="connsiteX6" y="connsiteY6"/>
              </a:cxn>
              <a:cxn ang="7">
                <a:pos x="connsiteX7" y="connsiteY7"/>
              </a:cxn>
            </a:cxnLst>
            <a:rect l="l" t="t" r="r" b="b"/>
            <a:pathLst>
              <a:path w="512826" h="369887">
                <a:moveTo>
                  <a:pt x="6350" y="95630"/>
                </a:moveTo>
                <a:lnTo>
                  <a:pt x="327786" y="95630"/>
                </a:lnTo>
                <a:lnTo>
                  <a:pt x="327786" y="6350"/>
                </a:lnTo>
                <a:lnTo>
                  <a:pt x="506476" y="184911"/>
                </a:lnTo>
                <a:lnTo>
                  <a:pt x="327786" y="363537"/>
                </a:lnTo>
                <a:lnTo>
                  <a:pt x="327786" y="274192"/>
                </a:lnTo>
                <a:lnTo>
                  <a:pt x="6350" y="274192"/>
                </a:lnTo>
                <a:lnTo>
                  <a:pt x="6350" y="95630"/>
                </a:lnTo>
              </a:path>
            </a:pathLst>
          </a:custGeom>
          <a:solidFill>
            <a:srgbClr val="000000">
              <a:alpha val="0"/>
            </a:srgbClr>
          </a:solidFill>
          <a:ln w="12700">
            <a:solidFill>
              <a:srgbClr val="000000">
                <a:alpha val="100000"/>
              </a:srgb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40969"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42875" y="4665663"/>
            <a:ext cx="4381500" cy="2019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0970" name="Picture 3"/>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5122863" y="4678363"/>
            <a:ext cx="3949700" cy="2108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0971" name="CasellaDiTesto 15"/>
          <p:cNvSpPr txBox="1">
            <a:spLocks noChangeArrowheads="1"/>
          </p:cNvSpPr>
          <p:nvPr/>
        </p:nvSpPr>
        <p:spPr bwMode="auto">
          <a:xfrm>
            <a:off x="1571625" y="1714500"/>
            <a:ext cx="1143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b="1">
                <a:latin typeface="Calibri" pitchFamily="34" charset="0"/>
              </a:rPr>
              <a:t>USA</a:t>
            </a:r>
          </a:p>
        </p:txBody>
      </p:sp>
      <p:sp>
        <p:nvSpPr>
          <p:cNvPr id="40972" name="CasellaDiTesto 16"/>
          <p:cNvSpPr txBox="1">
            <a:spLocks noChangeArrowheads="1"/>
          </p:cNvSpPr>
          <p:nvPr/>
        </p:nvSpPr>
        <p:spPr bwMode="auto">
          <a:xfrm>
            <a:off x="6572250" y="1714500"/>
            <a:ext cx="1143000"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b="1">
                <a:latin typeface="Calibri" pitchFamily="34" charset="0"/>
              </a:rPr>
              <a:t>CINA</a:t>
            </a:r>
          </a:p>
        </p:txBody>
      </p:sp>
    </p:spTree>
    <p:extLst>
      <p:ext uri="{BB962C8B-B14F-4D97-AF65-F5344CB8AC3E}">
        <p14:creationId xmlns:p14="http://schemas.microsoft.com/office/powerpoint/2010/main" xmlns="" val="1946539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a:spLocks noChangeArrowheads="1"/>
          </p:cNvSpPr>
          <p:nvPr/>
        </p:nvSpPr>
        <p:spPr bwMode="auto">
          <a:xfrm>
            <a:off x="323850" y="1741488"/>
            <a:ext cx="8496300" cy="5881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6700" indent="-266700" eaLnBrk="0" hangingPunct="0">
              <a:tabLst>
                <a:tab pos="266700" algn="l"/>
              </a:tabLst>
              <a:defRPr>
                <a:solidFill>
                  <a:schemeClr val="tx1"/>
                </a:solidFill>
                <a:latin typeface="Arial" charset="0"/>
                <a:cs typeface="Arial" charset="0"/>
              </a:defRPr>
            </a:lvl1pPr>
            <a:lvl2pPr marL="742950" indent="-285750" eaLnBrk="0" hangingPunct="0">
              <a:tabLst>
                <a:tab pos="266700" algn="l"/>
              </a:tabLst>
              <a:defRPr>
                <a:solidFill>
                  <a:schemeClr val="tx1"/>
                </a:solidFill>
                <a:latin typeface="Arial" charset="0"/>
                <a:cs typeface="Arial" charset="0"/>
              </a:defRPr>
            </a:lvl2pPr>
            <a:lvl3pPr marL="1143000" indent="-228600" eaLnBrk="0" hangingPunct="0">
              <a:tabLst>
                <a:tab pos="266700" algn="l"/>
              </a:tabLst>
              <a:defRPr>
                <a:solidFill>
                  <a:schemeClr val="tx1"/>
                </a:solidFill>
                <a:latin typeface="Arial" charset="0"/>
                <a:cs typeface="Arial" charset="0"/>
              </a:defRPr>
            </a:lvl3pPr>
            <a:lvl4pPr marL="1600200" indent="-228600" eaLnBrk="0" hangingPunct="0">
              <a:tabLst>
                <a:tab pos="266700" algn="l"/>
              </a:tabLst>
              <a:defRPr>
                <a:solidFill>
                  <a:schemeClr val="tx1"/>
                </a:solidFill>
                <a:latin typeface="Arial" charset="0"/>
                <a:cs typeface="Arial" charset="0"/>
              </a:defRPr>
            </a:lvl4pPr>
            <a:lvl5pPr marL="2057400" indent="-228600" eaLnBrk="0" hangingPunct="0">
              <a:tabLst>
                <a:tab pos="266700"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66700"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66700"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66700"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66700" algn="l"/>
              </a:tabLst>
              <a:defRPr>
                <a:solidFill>
                  <a:schemeClr val="tx1"/>
                </a:solidFill>
                <a:latin typeface="Arial" charset="0"/>
                <a:cs typeface="Arial" charset="0"/>
              </a:defRPr>
            </a:lvl9pPr>
          </a:lstStyle>
          <a:p>
            <a:pPr algn="just" eaLnBrk="1" hangingPunct="1">
              <a:lnSpc>
                <a:spcPct val="110000"/>
              </a:lnSpc>
            </a:pPr>
            <a:r>
              <a:rPr lang="it-IT">
                <a:solidFill>
                  <a:srgbClr val="000000"/>
                </a:solidFill>
                <a:latin typeface="Calibri" pitchFamily="34" charset="0"/>
              </a:rPr>
              <a:t>L’</a:t>
            </a:r>
            <a:r>
              <a:rPr lang="it-IT" b="1">
                <a:solidFill>
                  <a:srgbClr val="000000"/>
                </a:solidFill>
                <a:latin typeface="Calibri" pitchFamily="34" charset="0"/>
              </a:rPr>
              <a:t>adattamento del prodotto</a:t>
            </a:r>
            <a:r>
              <a:rPr lang="it-IT">
                <a:solidFill>
                  <a:srgbClr val="000000"/>
                </a:solidFill>
                <a:latin typeface="Calibri" pitchFamily="34" charset="0"/>
              </a:rPr>
              <a:t> può avvenire a diversi livelli:</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r>
              <a:rPr lang="it-IT">
                <a:solidFill>
                  <a:srgbClr val="000000"/>
                </a:solidFill>
                <a:latin typeface="Calibri" pitchFamily="34" charset="0"/>
              </a:rPr>
              <a:t>Realizzare una </a:t>
            </a:r>
            <a:r>
              <a:rPr lang="it-IT" b="1">
                <a:solidFill>
                  <a:srgbClr val="000000"/>
                </a:solidFill>
                <a:latin typeface="Calibri" pitchFamily="34" charset="0"/>
              </a:rPr>
              <a:t>versione regionale</a:t>
            </a:r>
            <a:r>
              <a:rPr lang="it-IT">
                <a:solidFill>
                  <a:srgbClr val="000000"/>
                </a:solidFill>
                <a:latin typeface="Calibri" pitchFamily="34" charset="0"/>
              </a:rPr>
              <a:t> del prodotto</a:t>
            </a:r>
          </a:p>
          <a:p>
            <a:pPr algn="just" eaLnBrk="1" hangingPunct="1">
              <a:lnSpc>
                <a:spcPct val="110000"/>
              </a:lnSpc>
            </a:pPr>
            <a:r>
              <a:rPr lang="it-IT">
                <a:solidFill>
                  <a:srgbClr val="000000"/>
                </a:solidFill>
                <a:latin typeface="Calibri" pitchFamily="34" charset="0"/>
              </a:rPr>
              <a:t>	Es.: Nokia ha realizzato una versione speciale dei cellulari della serie 6100 per il mercato asiatico con il volume massimo della suoneria più alto per compensare il brusio normalmente presente nelle strade</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r>
              <a:rPr lang="it-IT">
                <a:solidFill>
                  <a:srgbClr val="000000"/>
                </a:solidFill>
                <a:latin typeface="Calibri" pitchFamily="34" charset="0"/>
              </a:rPr>
              <a:t>Realizzare una </a:t>
            </a:r>
            <a:r>
              <a:rPr lang="it-IT" b="1">
                <a:solidFill>
                  <a:srgbClr val="000000"/>
                </a:solidFill>
                <a:latin typeface="Calibri" pitchFamily="34" charset="0"/>
              </a:rPr>
              <a:t>versione specifica</a:t>
            </a:r>
            <a:r>
              <a:rPr lang="it-IT">
                <a:solidFill>
                  <a:srgbClr val="000000"/>
                </a:solidFill>
                <a:latin typeface="Calibri" pitchFamily="34" charset="0"/>
              </a:rPr>
              <a:t> per un determinato Paese</a:t>
            </a:r>
          </a:p>
          <a:p>
            <a:pPr algn="just" eaLnBrk="1" hangingPunct="1">
              <a:lnSpc>
                <a:spcPct val="110000"/>
              </a:lnSpc>
            </a:pPr>
            <a:r>
              <a:rPr lang="it-IT">
                <a:solidFill>
                  <a:srgbClr val="000000"/>
                </a:solidFill>
                <a:latin typeface="Calibri" pitchFamily="34" charset="0"/>
              </a:rPr>
              <a:t>	Es.: In Giappone le tazzine di caffè di Mister Donut sono più piccole e leggere perché tengono conto delle dimensioni della mano del consumatore medio</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r>
              <a:rPr lang="it-IT">
                <a:solidFill>
                  <a:srgbClr val="000000"/>
                </a:solidFill>
                <a:latin typeface="Calibri" pitchFamily="34" charset="0"/>
              </a:rPr>
              <a:t>Realizzare una </a:t>
            </a:r>
            <a:r>
              <a:rPr lang="it-IT" b="1">
                <a:solidFill>
                  <a:srgbClr val="000000"/>
                </a:solidFill>
                <a:latin typeface="Calibri" pitchFamily="34" charset="0"/>
              </a:rPr>
              <a:t>versione specifica</a:t>
            </a:r>
            <a:r>
              <a:rPr lang="it-IT">
                <a:solidFill>
                  <a:srgbClr val="000000"/>
                </a:solidFill>
                <a:latin typeface="Calibri" pitchFamily="34" charset="0"/>
              </a:rPr>
              <a:t> in base alla </a:t>
            </a:r>
            <a:r>
              <a:rPr lang="it-IT" b="1">
                <a:solidFill>
                  <a:srgbClr val="000000"/>
                </a:solidFill>
                <a:latin typeface="Calibri" pitchFamily="34" charset="0"/>
              </a:rPr>
              <a:t>catena distributiva</a:t>
            </a:r>
          </a:p>
          <a:p>
            <a:pPr algn="just" eaLnBrk="1" hangingPunct="1">
              <a:lnSpc>
                <a:spcPct val="110000"/>
              </a:lnSpc>
            </a:pPr>
            <a:r>
              <a:rPr lang="it-IT">
                <a:solidFill>
                  <a:srgbClr val="000000"/>
                </a:solidFill>
                <a:latin typeface="Calibri" pitchFamily="34" charset="0"/>
              </a:rPr>
              <a:t>	Es.: una bevanda al caffè viene distribuita con marchi diversi nei centri commerciali Migros e Coop in Svizzera</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p:txBody>
      </p:sp>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Adattamento del prodotto</a:t>
            </a:r>
          </a:p>
        </p:txBody>
      </p:sp>
    </p:spTree>
    <p:extLst>
      <p:ext uri="{BB962C8B-B14F-4D97-AF65-F5344CB8AC3E}">
        <p14:creationId xmlns:p14="http://schemas.microsoft.com/office/powerpoint/2010/main" xmlns="" val="14440166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2000"/>
                                        <p:tgtEl>
                                          <p:spTgt spid="6">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2000"/>
                                        <p:tgtEl>
                                          <p:spTgt spid="6">
                                            <p:txEl>
                                              <p:pRg st="3" end="3"/>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5" end="5"/>
                                            </p:txEl>
                                          </p:spTgt>
                                        </p:tgtEl>
                                        <p:attrNameLst>
                                          <p:attrName>style.visibility</p:attrName>
                                        </p:attrNameLst>
                                      </p:cBhvr>
                                      <p:to>
                                        <p:strVal val="visible"/>
                                      </p:to>
                                    </p:set>
                                    <p:animEffect transition="in" filter="fade">
                                      <p:cBhvr>
                                        <p:cTn id="20" dur="2000"/>
                                        <p:tgtEl>
                                          <p:spTgt spid="6">
                                            <p:txEl>
                                              <p:pRg st="5" end="5"/>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fade">
                                      <p:cBhvr>
                                        <p:cTn id="23" dur="2000"/>
                                        <p:tgtEl>
                                          <p:spTgt spid="6">
                                            <p:txEl>
                                              <p:pRg st="6" end="6"/>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6">
                                            <p:txEl>
                                              <p:pRg st="8" end="8"/>
                                            </p:txEl>
                                          </p:spTgt>
                                        </p:tgtEl>
                                        <p:attrNameLst>
                                          <p:attrName>style.visibility</p:attrName>
                                        </p:attrNameLst>
                                      </p:cBhvr>
                                      <p:to>
                                        <p:strVal val="visible"/>
                                      </p:to>
                                    </p:set>
                                    <p:animEffect transition="in" filter="fade">
                                      <p:cBhvr>
                                        <p:cTn id="28" dur="2000"/>
                                        <p:tgtEl>
                                          <p:spTgt spid="6">
                                            <p:txEl>
                                              <p:pRg st="8" end="8"/>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6">
                                            <p:txEl>
                                              <p:pRg st="9" end="9"/>
                                            </p:txEl>
                                          </p:spTgt>
                                        </p:tgtEl>
                                        <p:attrNameLst>
                                          <p:attrName>style.visibility</p:attrName>
                                        </p:attrNameLst>
                                      </p:cBhvr>
                                      <p:to>
                                        <p:strVal val="visible"/>
                                      </p:to>
                                    </p:set>
                                    <p:animEffect transition="in" filter="fade">
                                      <p:cBhvr>
                                        <p:cTn id="31" dur="20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55317A85-7FE1-4A14-8F4E-145E369E3C6E}" type="slidenum">
              <a:rPr lang="it-IT" smtClean="0"/>
              <a:pPr>
                <a:defRPr/>
              </a:pPr>
              <a:t>38</a:t>
            </a:fld>
            <a:endParaRPr lang="it-IT" smtClean="0"/>
          </a:p>
        </p:txBody>
      </p:sp>
      <p:pic>
        <p:nvPicPr>
          <p:cNvPr id="43011" name="Picture 2" descr="C:\Users\Carpediem\Desktop\corso CUOA\corso mktg intern\immagini libro\3\4.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55650" y="1497013"/>
            <a:ext cx="7632700" cy="4781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Kit </a:t>
            </a:r>
            <a:r>
              <a:rPr lang="it-IT" sz="2400" dirty="0" err="1">
                <a:latin typeface="Copperplate Gothic Bold" pitchFamily="34" charset="0"/>
                <a:ea typeface="+mj-ea"/>
                <a:cs typeface="+mj-cs"/>
              </a:rPr>
              <a:t>Kat</a:t>
            </a:r>
            <a:endParaRPr lang="it-IT" sz="2400" dirty="0">
              <a:latin typeface="Copperplate Gothic Bold" pitchFamily="34" charset="0"/>
              <a:ea typeface="+mj-ea"/>
              <a:cs typeface="+mj-cs"/>
            </a:endParaRPr>
          </a:p>
        </p:txBody>
      </p:sp>
    </p:spTree>
    <p:extLst>
      <p:ext uri="{BB962C8B-B14F-4D97-AF65-F5344CB8AC3E}">
        <p14:creationId xmlns:p14="http://schemas.microsoft.com/office/powerpoint/2010/main" xmlns="" val="1686070346"/>
      </p:ext>
    </p:extLst>
  </p:cSld>
  <p:clrMapOvr>
    <a:masterClrMapping/>
  </p:clrMapOvr>
  <p:transition advClick="0" advTm="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323850" y="1741488"/>
            <a:ext cx="8496300" cy="5576887"/>
          </a:xfrm>
          <a:prstGeom prst="rect">
            <a:avLst/>
          </a:prstGeom>
          <a:noFill/>
        </p:spPr>
        <p:txBody>
          <a:bodyPr>
            <a:spAutoFit/>
          </a:bodyPr>
          <a:lstStyle/>
          <a:p>
            <a:pPr algn="just" fontAlgn="auto">
              <a:lnSpc>
                <a:spcPct val="110000"/>
              </a:lnSpc>
              <a:spcBef>
                <a:spcPts val="0"/>
              </a:spcBef>
              <a:spcAft>
                <a:spcPts val="0"/>
              </a:spcAft>
              <a:defRPr/>
            </a:pPr>
            <a:r>
              <a:rPr lang="it-IT" dirty="0">
                <a:solidFill>
                  <a:prstClr val="black"/>
                </a:solidFill>
                <a:latin typeface="Calibri" pitchFamily="34" charset="0"/>
                <a:cs typeface="+mn-cs"/>
              </a:rPr>
              <a:t>Le decisioni che tipicamente vengono prese nella scelta della comunicazione da adottare nell’introduzione di un prodotto su diversi mercati sono:</a:t>
            </a:r>
          </a:p>
          <a:p>
            <a:pPr marL="266700" indent="-266700" algn="just" fontAlgn="auto">
              <a:lnSpc>
                <a:spcPct val="110000"/>
              </a:lnSpc>
              <a:spcBef>
                <a:spcPts val="0"/>
              </a:spcBef>
              <a:spcAft>
                <a:spcPts val="0"/>
              </a:spcAft>
              <a:tabLst>
                <a:tab pos="266700" algn="l"/>
              </a:tabLs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Un </a:t>
            </a:r>
            <a:r>
              <a:rPr lang="it-IT" b="1" dirty="0">
                <a:solidFill>
                  <a:prstClr val="black"/>
                </a:solidFill>
                <a:latin typeface="Calibri" pitchFamily="34" charset="0"/>
                <a:cs typeface="+mn-cs"/>
              </a:rPr>
              <a:t>unico messaggio pubblicitario in tutti i mercati</a:t>
            </a:r>
            <a:r>
              <a:rPr lang="it-IT" dirty="0">
                <a:solidFill>
                  <a:prstClr val="black"/>
                </a:solidFill>
                <a:latin typeface="Calibri" pitchFamily="34" charset="0"/>
                <a:cs typeface="+mn-cs"/>
              </a:rPr>
              <a:t>, modificando eventualmente solo la lingua, il nome del prodotto o i colori</a:t>
            </a:r>
          </a:p>
          <a:p>
            <a:pPr marL="266700" indent="-266700" algn="just" fontAlgn="auto">
              <a:lnSpc>
                <a:spcPct val="110000"/>
              </a:lnSpc>
              <a:spcBef>
                <a:spcPts val="0"/>
              </a:spcBef>
              <a:spcAft>
                <a:spcPts val="0"/>
              </a:spcAft>
              <a:tabLst>
                <a:tab pos="723900" algn="l"/>
              </a:tabLst>
              <a:defRPr/>
            </a:pPr>
            <a:r>
              <a:rPr lang="it-IT" dirty="0">
                <a:solidFill>
                  <a:prstClr val="black"/>
                </a:solidFill>
                <a:latin typeface="Calibri" pitchFamily="34" charset="0"/>
                <a:cs typeface="+mn-cs"/>
              </a:rPr>
              <a:t>	Es.: </a:t>
            </a:r>
            <a:r>
              <a:rPr lang="it-IT" dirty="0" err="1">
                <a:solidFill>
                  <a:prstClr val="black"/>
                </a:solidFill>
                <a:latin typeface="Calibri" pitchFamily="34" charset="0"/>
                <a:cs typeface="+mn-cs"/>
              </a:rPr>
              <a:t>Exxon</a:t>
            </a:r>
            <a:r>
              <a:rPr lang="it-IT" dirty="0">
                <a:solidFill>
                  <a:prstClr val="black"/>
                </a:solidFill>
                <a:latin typeface="Calibri" pitchFamily="34" charset="0"/>
                <a:cs typeface="+mn-cs"/>
              </a:rPr>
              <a:t> ha adottato in tutto il mondo lo slogan “Metti un tigre nel motore”, ottenendo così una riconoscibilità internazionale</a:t>
            </a:r>
          </a:p>
          <a:p>
            <a:pPr marL="266700" indent="-266700" algn="just" fontAlgn="auto">
              <a:lnSpc>
                <a:spcPct val="110000"/>
              </a:lnSpc>
              <a:spcBef>
                <a:spcPts val="0"/>
              </a:spcBef>
              <a:spcAft>
                <a:spcPts val="0"/>
              </a:spcAft>
              <a:tabLst>
                <a:tab pos="723900" algn="l"/>
              </a:tabLs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Uno </a:t>
            </a:r>
            <a:r>
              <a:rPr lang="it-IT" b="1" dirty="0">
                <a:solidFill>
                  <a:prstClr val="black"/>
                </a:solidFill>
                <a:latin typeface="Calibri" pitchFamily="34" charset="0"/>
                <a:cs typeface="+mn-cs"/>
              </a:rPr>
              <a:t>stesso tema </a:t>
            </a:r>
            <a:r>
              <a:rPr lang="it-IT" dirty="0">
                <a:solidFill>
                  <a:prstClr val="black"/>
                </a:solidFill>
                <a:latin typeface="Calibri" pitchFamily="34" charset="0"/>
                <a:cs typeface="+mn-cs"/>
              </a:rPr>
              <a:t>adattandolo a </a:t>
            </a:r>
            <a:r>
              <a:rPr lang="it-IT" b="1" dirty="0">
                <a:solidFill>
                  <a:prstClr val="black"/>
                </a:solidFill>
                <a:latin typeface="Calibri" pitchFamily="34" charset="0"/>
                <a:cs typeface="+mn-cs"/>
              </a:rPr>
              <a:t>ciascun mercato locale</a:t>
            </a:r>
          </a:p>
          <a:p>
            <a:pPr marL="266700" indent="-266700" algn="just" fontAlgn="auto">
              <a:lnSpc>
                <a:spcPct val="110000"/>
              </a:lnSpc>
              <a:spcBef>
                <a:spcPts val="0"/>
              </a:spcBef>
              <a:spcAft>
                <a:spcPts val="0"/>
              </a:spcAft>
              <a:tabLst>
                <a:tab pos="266700" algn="l"/>
              </a:tabLst>
              <a:defRPr/>
            </a:pPr>
            <a:r>
              <a:rPr lang="it-IT" dirty="0">
                <a:solidFill>
                  <a:prstClr val="black"/>
                </a:solidFill>
                <a:latin typeface="Calibri" pitchFamily="34" charset="0"/>
                <a:cs typeface="+mn-cs"/>
              </a:rPr>
              <a:t>	Es.: la pubblicità delle saponette </a:t>
            </a:r>
            <a:r>
              <a:rPr lang="it-IT" dirty="0" err="1">
                <a:solidFill>
                  <a:prstClr val="black"/>
                </a:solidFill>
                <a:latin typeface="Calibri" pitchFamily="34" charset="0"/>
                <a:cs typeface="+mn-cs"/>
              </a:rPr>
              <a:t>Camay</a:t>
            </a:r>
            <a:r>
              <a:rPr lang="it-IT" dirty="0">
                <a:solidFill>
                  <a:prstClr val="black"/>
                </a:solidFill>
                <a:latin typeface="Calibri" pitchFamily="34" charset="0"/>
                <a:cs typeface="+mn-cs"/>
              </a:rPr>
              <a:t> mostrava una bella donna mentre faceva il bagno</a:t>
            </a:r>
          </a:p>
          <a:p>
            <a:pPr marL="723900" lvl="1" indent="-266700" algn="just" fontAlgn="auto">
              <a:lnSpc>
                <a:spcPct val="110000"/>
              </a:lnSpc>
              <a:spcBef>
                <a:spcPts val="0"/>
              </a:spcBef>
              <a:spcAft>
                <a:spcPts val="0"/>
              </a:spcAft>
              <a:buFont typeface="Arial" pitchFamily="34" charset="0"/>
              <a:buChar char="•"/>
              <a:tabLst>
                <a:tab pos="266700" algn="l"/>
              </a:tabLst>
              <a:defRPr/>
            </a:pPr>
            <a:r>
              <a:rPr lang="it-IT" dirty="0">
                <a:solidFill>
                  <a:prstClr val="black"/>
                </a:solidFill>
                <a:latin typeface="Calibri" pitchFamily="34" charset="0"/>
                <a:cs typeface="+mn-cs"/>
              </a:rPr>
              <a:t>In Venezuela nel bagno c’era anche un uomo</a:t>
            </a:r>
          </a:p>
          <a:p>
            <a:pPr marL="723900" lvl="1" indent="-266700" algn="just" fontAlgn="auto">
              <a:lnSpc>
                <a:spcPct val="110000"/>
              </a:lnSpc>
              <a:spcBef>
                <a:spcPts val="0"/>
              </a:spcBef>
              <a:spcAft>
                <a:spcPts val="0"/>
              </a:spcAft>
              <a:buFont typeface="Arial" pitchFamily="34" charset="0"/>
              <a:buChar char="•"/>
              <a:tabLst>
                <a:tab pos="266700" algn="l"/>
              </a:tabLst>
              <a:defRPr/>
            </a:pPr>
            <a:r>
              <a:rPr lang="it-IT" dirty="0">
                <a:solidFill>
                  <a:prstClr val="black"/>
                </a:solidFill>
                <a:latin typeface="Calibri" pitchFamily="34" charset="0"/>
                <a:cs typeface="+mn-cs"/>
              </a:rPr>
              <a:t>In Italia e in Francia si vedeva solo la mano di un uomo</a:t>
            </a:r>
          </a:p>
          <a:p>
            <a:pPr marL="723900" lvl="1" indent="-266700" algn="just" fontAlgn="auto">
              <a:lnSpc>
                <a:spcPct val="110000"/>
              </a:lnSpc>
              <a:spcBef>
                <a:spcPts val="0"/>
              </a:spcBef>
              <a:spcAft>
                <a:spcPts val="0"/>
              </a:spcAft>
              <a:buFont typeface="Arial" pitchFamily="34" charset="0"/>
              <a:buChar char="•"/>
              <a:tabLst>
                <a:tab pos="266700" algn="l"/>
              </a:tabLst>
              <a:defRPr/>
            </a:pPr>
            <a:r>
              <a:rPr lang="it-IT" dirty="0">
                <a:solidFill>
                  <a:prstClr val="black"/>
                </a:solidFill>
                <a:latin typeface="Calibri" pitchFamily="34" charset="0"/>
                <a:cs typeface="+mn-cs"/>
              </a:rPr>
              <a:t>In Giappone l’uomo attendeva fuori dal bagno</a:t>
            </a:r>
          </a:p>
          <a:p>
            <a:pPr marL="266700" indent="-266700" algn="just" fontAlgn="auto">
              <a:lnSpc>
                <a:spcPct val="110000"/>
              </a:lnSpc>
              <a:spcBef>
                <a:spcPts val="0"/>
              </a:spcBef>
              <a:spcAft>
                <a:spcPts val="0"/>
              </a:spcAft>
              <a:tabLst>
                <a:tab pos="723900" algn="l"/>
              </a:tabLs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tabLst>
                <a:tab pos="266700" algn="l"/>
              </a:tabLs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endParaRPr lang="it-IT" dirty="0">
              <a:solidFill>
                <a:prstClr val="black"/>
              </a:solidFill>
              <a:latin typeface="Calibri" pitchFamily="34" charset="0"/>
              <a:cs typeface="+mn-cs"/>
            </a:endParaRPr>
          </a:p>
        </p:txBody>
      </p:sp>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Adattamento della comunicazione (i)</a:t>
            </a:r>
          </a:p>
        </p:txBody>
      </p:sp>
    </p:spTree>
    <p:extLst>
      <p:ext uri="{BB962C8B-B14F-4D97-AF65-F5344CB8AC3E}">
        <p14:creationId xmlns:p14="http://schemas.microsoft.com/office/powerpoint/2010/main" xmlns="" val="5343107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2000"/>
                                        <p:tgtEl>
                                          <p:spTgt spid="6">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2000"/>
                                        <p:tgtEl>
                                          <p:spTgt spid="6">
                                            <p:txEl>
                                              <p:pRg st="3" end="3"/>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5" end="5"/>
                                            </p:txEl>
                                          </p:spTgt>
                                        </p:tgtEl>
                                        <p:attrNameLst>
                                          <p:attrName>style.visibility</p:attrName>
                                        </p:attrNameLst>
                                      </p:cBhvr>
                                      <p:to>
                                        <p:strVal val="visible"/>
                                      </p:to>
                                    </p:set>
                                    <p:animEffect transition="in" filter="fade">
                                      <p:cBhvr>
                                        <p:cTn id="20" dur="2000"/>
                                        <p:tgtEl>
                                          <p:spTgt spid="6">
                                            <p:txEl>
                                              <p:pRg st="5" end="5"/>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fade">
                                      <p:cBhvr>
                                        <p:cTn id="23" dur="2000"/>
                                        <p:tgtEl>
                                          <p:spTgt spid="6">
                                            <p:txEl>
                                              <p:pRg st="6" end="6"/>
                                            </p:tx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6">
                                            <p:txEl>
                                              <p:pRg st="7" end="7"/>
                                            </p:txEl>
                                          </p:spTgt>
                                        </p:tgtEl>
                                        <p:attrNameLst>
                                          <p:attrName>style.visibility</p:attrName>
                                        </p:attrNameLst>
                                      </p:cBhvr>
                                      <p:to>
                                        <p:strVal val="visible"/>
                                      </p:to>
                                    </p:set>
                                    <p:animEffect transition="in" filter="fade">
                                      <p:cBhvr>
                                        <p:cTn id="26" dur="2000"/>
                                        <p:tgtEl>
                                          <p:spTgt spid="6">
                                            <p:txEl>
                                              <p:pRg st="7" end="7"/>
                                            </p:txEl>
                                          </p:spTgt>
                                        </p:tgtEl>
                                      </p:cBhvr>
                                    </p:animEffect>
                                  </p:childTnLst>
                                </p:cTn>
                              </p:par>
                              <p:par>
                                <p:cTn id="27" presetID="10" presetClass="entr" presetSubtype="0" fill="hold" nodeType="withEffect">
                                  <p:stCondLst>
                                    <p:cond delay="0"/>
                                  </p:stCondLst>
                                  <p:childTnLst>
                                    <p:set>
                                      <p:cBhvr>
                                        <p:cTn id="28" dur="1" fill="hold">
                                          <p:stCondLst>
                                            <p:cond delay="0"/>
                                          </p:stCondLst>
                                        </p:cTn>
                                        <p:tgtEl>
                                          <p:spTgt spid="6">
                                            <p:txEl>
                                              <p:pRg st="8" end="8"/>
                                            </p:txEl>
                                          </p:spTgt>
                                        </p:tgtEl>
                                        <p:attrNameLst>
                                          <p:attrName>style.visibility</p:attrName>
                                        </p:attrNameLst>
                                      </p:cBhvr>
                                      <p:to>
                                        <p:strVal val="visible"/>
                                      </p:to>
                                    </p:set>
                                    <p:animEffect transition="in" filter="fade">
                                      <p:cBhvr>
                                        <p:cTn id="29" dur="2000"/>
                                        <p:tgtEl>
                                          <p:spTgt spid="6">
                                            <p:txEl>
                                              <p:pRg st="8" end="8"/>
                                            </p:txEl>
                                          </p:spTgt>
                                        </p:tgtEl>
                                      </p:cBhvr>
                                    </p:animEffect>
                                  </p:childTnLst>
                                </p:cTn>
                              </p:par>
                              <p:par>
                                <p:cTn id="30" presetID="10" presetClass="entr" presetSubtype="0" fill="hold" nodeType="withEffect">
                                  <p:stCondLst>
                                    <p:cond delay="0"/>
                                  </p:stCondLst>
                                  <p:childTnLst>
                                    <p:set>
                                      <p:cBhvr>
                                        <p:cTn id="31" dur="1" fill="hold">
                                          <p:stCondLst>
                                            <p:cond delay="0"/>
                                          </p:stCondLst>
                                        </p:cTn>
                                        <p:tgtEl>
                                          <p:spTgt spid="6">
                                            <p:txEl>
                                              <p:pRg st="9" end="9"/>
                                            </p:txEl>
                                          </p:spTgt>
                                        </p:tgtEl>
                                        <p:attrNameLst>
                                          <p:attrName>style.visibility</p:attrName>
                                        </p:attrNameLst>
                                      </p:cBhvr>
                                      <p:to>
                                        <p:strVal val="visible"/>
                                      </p:to>
                                    </p:set>
                                    <p:animEffect transition="in" filter="fade">
                                      <p:cBhvr>
                                        <p:cTn id="32" dur="20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a:xfrm>
            <a:off x="6464300" y="6356350"/>
            <a:ext cx="2222500" cy="365125"/>
          </a:xfrm>
        </p:spPr>
        <p:txBody>
          <a:bodyPr/>
          <a:lstStyle/>
          <a:p>
            <a:pPr>
              <a:defRPr/>
            </a:pPr>
            <a:fld id="{2895B19B-4408-44FB-9FA5-6175FC9C38C4}" type="slidenum">
              <a:rPr lang="it-IT" sz="1600"/>
              <a:pPr>
                <a:defRPr/>
              </a:pPr>
              <a:t>4</a:t>
            </a:fld>
            <a:endParaRPr lang="it-IT" sz="1600" dirty="0"/>
          </a:p>
        </p:txBody>
      </p:sp>
      <p:sp>
        <p:nvSpPr>
          <p:cNvPr id="8"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I passi</a:t>
            </a:r>
          </a:p>
        </p:txBody>
      </p:sp>
      <p:sp>
        <p:nvSpPr>
          <p:cNvPr id="7" name="Rettangolo arrotondato 6"/>
          <p:cNvSpPr/>
          <p:nvPr/>
        </p:nvSpPr>
        <p:spPr>
          <a:xfrm>
            <a:off x="142875" y="1643063"/>
            <a:ext cx="1785938" cy="8572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Decidere se operare all’estero</a:t>
            </a:r>
          </a:p>
        </p:txBody>
      </p:sp>
      <p:sp>
        <p:nvSpPr>
          <p:cNvPr id="9" name="Rettangolo arrotondato 8"/>
          <p:cNvSpPr/>
          <p:nvPr/>
        </p:nvSpPr>
        <p:spPr>
          <a:xfrm>
            <a:off x="1857375" y="2643188"/>
            <a:ext cx="1785938" cy="8572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Scegliere i mercati in cui entrare</a:t>
            </a:r>
          </a:p>
        </p:txBody>
      </p:sp>
      <p:sp>
        <p:nvSpPr>
          <p:cNvPr id="10" name="Rettangolo arrotondato 9"/>
          <p:cNvSpPr/>
          <p:nvPr/>
        </p:nvSpPr>
        <p:spPr>
          <a:xfrm>
            <a:off x="3714750" y="3643313"/>
            <a:ext cx="1785938" cy="8572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Stabilire le modalità di ingresso</a:t>
            </a:r>
          </a:p>
        </p:txBody>
      </p:sp>
      <p:sp>
        <p:nvSpPr>
          <p:cNvPr id="11" name="Rettangolo arrotondato 10"/>
          <p:cNvSpPr/>
          <p:nvPr/>
        </p:nvSpPr>
        <p:spPr>
          <a:xfrm>
            <a:off x="5572125" y="4714875"/>
            <a:ext cx="1785938" cy="8572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Definire il programma di marketing</a:t>
            </a:r>
          </a:p>
        </p:txBody>
      </p:sp>
      <p:sp>
        <p:nvSpPr>
          <p:cNvPr id="12" name="Rettangolo arrotondato 11"/>
          <p:cNvSpPr/>
          <p:nvPr/>
        </p:nvSpPr>
        <p:spPr>
          <a:xfrm>
            <a:off x="7286625" y="5786438"/>
            <a:ext cx="1785938" cy="8572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Definire l’organizzazione di marketing</a:t>
            </a:r>
          </a:p>
        </p:txBody>
      </p:sp>
      <p:cxnSp>
        <p:nvCxnSpPr>
          <p:cNvPr id="14" name="Forma 13"/>
          <p:cNvCxnSpPr>
            <a:stCxn id="7" idx="2"/>
            <a:endCxn id="9" idx="1"/>
          </p:cNvCxnSpPr>
          <p:nvPr/>
        </p:nvCxnSpPr>
        <p:spPr>
          <a:xfrm rot="16200000" flipH="1">
            <a:off x="1160463" y="2374900"/>
            <a:ext cx="571500" cy="822325"/>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Forma 14"/>
          <p:cNvCxnSpPr>
            <a:stCxn id="9" idx="2"/>
            <a:endCxn id="10" idx="1"/>
          </p:cNvCxnSpPr>
          <p:nvPr/>
        </p:nvCxnSpPr>
        <p:spPr>
          <a:xfrm rot="16200000" flipH="1">
            <a:off x="2946400" y="3303588"/>
            <a:ext cx="571500" cy="9652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8" name="Forma 17"/>
          <p:cNvCxnSpPr>
            <a:stCxn id="10" idx="2"/>
            <a:endCxn id="11" idx="1"/>
          </p:cNvCxnSpPr>
          <p:nvPr/>
        </p:nvCxnSpPr>
        <p:spPr>
          <a:xfrm rot="16200000" flipH="1">
            <a:off x="4768056" y="4339432"/>
            <a:ext cx="642937" cy="9652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1" name="Forma 20"/>
          <p:cNvCxnSpPr>
            <a:endCxn id="12" idx="1"/>
          </p:cNvCxnSpPr>
          <p:nvPr/>
        </p:nvCxnSpPr>
        <p:spPr>
          <a:xfrm>
            <a:off x="6357938" y="5572125"/>
            <a:ext cx="928687" cy="642938"/>
          </a:xfrm>
          <a:prstGeom prst="bentConnector3">
            <a:avLst>
              <a:gd name="adj1" fmla="val -1435"/>
            </a:avLst>
          </a:prstGeom>
          <a:ln>
            <a:tailEnd type="arrow"/>
          </a:ln>
        </p:spPr>
        <p:style>
          <a:lnRef idx="1">
            <a:schemeClr val="accent1"/>
          </a:lnRef>
          <a:fillRef idx="0">
            <a:schemeClr val="accent1"/>
          </a:fillRef>
          <a:effectRef idx="0">
            <a:schemeClr val="accent1"/>
          </a:effectRef>
          <a:fontRef idx="minor">
            <a:schemeClr val="tx1"/>
          </a:fontRef>
        </p:style>
      </p:cxnSp>
      <p:sp>
        <p:nvSpPr>
          <p:cNvPr id="8205" name="CasellaDiTesto 12"/>
          <p:cNvSpPr txBox="1">
            <a:spLocks noChangeArrowheads="1"/>
          </p:cNvSpPr>
          <p:nvPr/>
        </p:nvSpPr>
        <p:spPr bwMode="auto">
          <a:xfrm>
            <a:off x="179388" y="6381750"/>
            <a:ext cx="3046412"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sz="1400">
                <a:latin typeface="Calibri" pitchFamily="34" charset="0"/>
              </a:rPr>
              <a:t>Fonte: Koetler, Marketing management</a:t>
            </a:r>
          </a:p>
        </p:txBody>
      </p:sp>
    </p:spTree>
    <p:extLst>
      <p:ext uri="{BB962C8B-B14F-4D97-AF65-F5344CB8AC3E}">
        <p14:creationId xmlns:p14="http://schemas.microsoft.com/office/powerpoint/2010/main" xmlns="" val="6498698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2000"/>
                                        <p:tgtEl>
                                          <p:spTgt spid="1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2000"/>
                                        <p:tgtEl>
                                          <p:spTgt spid="9"/>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20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2000"/>
                                        <p:tgtEl>
                                          <p:spTgt spid="10"/>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2000"/>
                                        <p:tgtEl>
                                          <p:spTgt spid="1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2000"/>
                                        <p:tgtEl>
                                          <p:spTgt spid="1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10"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2000"/>
                                        <p:tgtEl>
                                          <p:spTgt spid="2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a:spLocks noChangeArrowheads="1"/>
          </p:cNvSpPr>
          <p:nvPr/>
        </p:nvSpPr>
        <p:spPr bwMode="auto">
          <a:xfrm>
            <a:off x="323850" y="1741488"/>
            <a:ext cx="8496300" cy="3138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6700" indent="-266700" eaLnBrk="0" hangingPunct="0">
              <a:tabLst>
                <a:tab pos="266700" algn="l"/>
              </a:tabLst>
              <a:defRPr>
                <a:solidFill>
                  <a:schemeClr val="tx1"/>
                </a:solidFill>
                <a:latin typeface="Arial" charset="0"/>
                <a:cs typeface="Arial" charset="0"/>
              </a:defRPr>
            </a:lvl1pPr>
            <a:lvl2pPr marL="742950" indent="-285750" eaLnBrk="0" hangingPunct="0">
              <a:tabLst>
                <a:tab pos="266700" algn="l"/>
              </a:tabLst>
              <a:defRPr>
                <a:solidFill>
                  <a:schemeClr val="tx1"/>
                </a:solidFill>
                <a:latin typeface="Arial" charset="0"/>
                <a:cs typeface="Arial" charset="0"/>
              </a:defRPr>
            </a:lvl2pPr>
            <a:lvl3pPr marL="1143000" indent="-228600" eaLnBrk="0" hangingPunct="0">
              <a:tabLst>
                <a:tab pos="266700" algn="l"/>
              </a:tabLst>
              <a:defRPr>
                <a:solidFill>
                  <a:schemeClr val="tx1"/>
                </a:solidFill>
                <a:latin typeface="Arial" charset="0"/>
                <a:cs typeface="Arial" charset="0"/>
              </a:defRPr>
            </a:lvl3pPr>
            <a:lvl4pPr marL="1600200" indent="-228600" eaLnBrk="0" hangingPunct="0">
              <a:tabLst>
                <a:tab pos="266700" algn="l"/>
              </a:tabLst>
              <a:defRPr>
                <a:solidFill>
                  <a:schemeClr val="tx1"/>
                </a:solidFill>
                <a:latin typeface="Arial" charset="0"/>
                <a:cs typeface="Arial" charset="0"/>
              </a:defRPr>
            </a:lvl4pPr>
            <a:lvl5pPr marL="2057400" indent="-228600" eaLnBrk="0" hangingPunct="0">
              <a:tabLst>
                <a:tab pos="266700"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66700"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66700"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66700"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66700" algn="l"/>
              </a:tabLst>
              <a:defRPr>
                <a:solidFill>
                  <a:schemeClr val="tx1"/>
                </a:solidFill>
                <a:latin typeface="Arial" charset="0"/>
                <a:cs typeface="Arial" charset="0"/>
              </a:defRPr>
            </a:lvl9pPr>
          </a:lstStyle>
          <a:p>
            <a:pPr algn="just" eaLnBrk="1" hangingPunct="1">
              <a:lnSpc>
                <a:spcPct val="110000"/>
              </a:lnSpc>
              <a:buFont typeface="Wingdings" pitchFamily="2" charset="2"/>
              <a:buChar char="Ø"/>
            </a:pPr>
            <a:r>
              <a:rPr lang="it-IT">
                <a:solidFill>
                  <a:srgbClr val="000000"/>
                </a:solidFill>
                <a:latin typeface="Calibri" pitchFamily="34" charset="0"/>
              </a:rPr>
              <a:t>Sviluppo di un insieme globale di messaggi pubblicitari, da cui ciascun Paese può </a:t>
            </a:r>
            <a:r>
              <a:rPr lang="it-IT" b="1">
                <a:solidFill>
                  <a:srgbClr val="000000"/>
                </a:solidFill>
                <a:latin typeface="Calibri" pitchFamily="34" charset="0"/>
              </a:rPr>
              <a:t>selezionare il messaggio </a:t>
            </a:r>
            <a:r>
              <a:rPr lang="it-IT">
                <a:solidFill>
                  <a:srgbClr val="000000"/>
                </a:solidFill>
                <a:latin typeface="Calibri" pitchFamily="34" charset="0"/>
              </a:rPr>
              <a:t>più appropriato</a:t>
            </a:r>
          </a:p>
          <a:p>
            <a:pPr algn="just" eaLnBrk="1" hangingPunct="1">
              <a:lnSpc>
                <a:spcPct val="110000"/>
              </a:lnSpc>
            </a:pPr>
            <a:r>
              <a:rPr lang="it-IT">
                <a:solidFill>
                  <a:srgbClr val="000000"/>
                </a:solidFill>
                <a:latin typeface="Calibri" pitchFamily="34" charset="0"/>
              </a:rPr>
              <a:t>	Es.: Coca-Cola e Goodyear</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r>
              <a:rPr lang="it-IT" b="1">
                <a:solidFill>
                  <a:srgbClr val="000000"/>
                </a:solidFill>
                <a:latin typeface="Calibri" pitchFamily="34" charset="0"/>
              </a:rPr>
              <a:t>Indipendenza dei vari Paesi </a:t>
            </a:r>
            <a:r>
              <a:rPr lang="it-IT">
                <a:solidFill>
                  <a:srgbClr val="000000"/>
                </a:solidFill>
                <a:latin typeface="Calibri" pitchFamily="34" charset="0"/>
              </a:rPr>
              <a:t>nella scelta del messaggio pubblicitario, ferme restanti alcune linee guida generiche</a:t>
            </a:r>
          </a:p>
          <a:p>
            <a:pPr algn="just" eaLnBrk="1" hangingPunct="1">
              <a:lnSpc>
                <a:spcPct val="110000"/>
              </a:lnSpc>
            </a:pPr>
            <a:r>
              <a:rPr lang="it-IT">
                <a:solidFill>
                  <a:srgbClr val="000000"/>
                </a:solidFill>
                <a:latin typeface="Calibri" pitchFamily="34" charset="0"/>
              </a:rPr>
              <a:t>	Es.: TelCo (vd. Vodafone nella scelta dei testimonial nazionali)</a:t>
            </a: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p:txBody>
      </p:sp>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Adattamento della comunicazione (</a:t>
            </a:r>
            <a:r>
              <a:rPr lang="it-IT" sz="2400" dirty="0" err="1">
                <a:latin typeface="Copperplate Gothic Bold" pitchFamily="34" charset="0"/>
                <a:ea typeface="+mj-ea"/>
                <a:cs typeface="+mj-cs"/>
              </a:rPr>
              <a:t>ii</a:t>
            </a:r>
            <a:r>
              <a:rPr lang="it-IT" sz="2400" dirty="0">
                <a:latin typeface="Copperplate Gothic Bold" pitchFamily="34" charset="0"/>
                <a:ea typeface="+mj-ea"/>
                <a:cs typeface="+mj-cs"/>
              </a:rPr>
              <a:t>)</a:t>
            </a:r>
          </a:p>
        </p:txBody>
      </p:sp>
    </p:spTree>
    <p:extLst>
      <p:ext uri="{BB962C8B-B14F-4D97-AF65-F5344CB8AC3E}">
        <p14:creationId xmlns:p14="http://schemas.microsoft.com/office/powerpoint/2010/main" xmlns="" val="55400237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fade">
                                      <p:cBhvr>
                                        <p:cTn id="10" dur="2000"/>
                                        <p:tgtEl>
                                          <p:spTgt spid="6">
                                            <p:txEl>
                                              <p:pRg st="1" end="1"/>
                                            </p:txEl>
                                          </p:spTgt>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10" presetClass="entr" presetSubtype="0" fill="hold" nodeType="click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2000"/>
                                        <p:tgtEl>
                                          <p:spTgt spid="6">
                                            <p:txEl>
                                              <p:pRg st="3" end="3"/>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xEl>
                                              <p:pRg st="4" end="4"/>
                                            </p:txEl>
                                          </p:spTgt>
                                        </p:tgtEl>
                                        <p:attrNameLst>
                                          <p:attrName>style.visibility</p:attrName>
                                        </p:attrNameLst>
                                      </p:cBhvr>
                                      <p:to>
                                        <p:strVal val="visible"/>
                                      </p:to>
                                    </p:set>
                                    <p:animEffect transition="in" filter="fade">
                                      <p:cBhvr>
                                        <p:cTn id="18" dur="20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F3B8D3CC-7BC6-490A-8DBB-765E8DBCE700}" type="slidenum">
              <a:rPr lang="it-IT" smtClean="0"/>
              <a:pPr>
                <a:defRPr/>
              </a:pPr>
              <a:t>41</a:t>
            </a:fld>
            <a:endParaRPr lang="it-IT" smtClean="0"/>
          </a:p>
        </p:txBody>
      </p:sp>
      <p:pic>
        <p:nvPicPr>
          <p:cNvPr id="46083" name="Picture 2" descr="C:\Users\Carpediem\Desktop\corso CUOA\corso mktg intern\immagini libro\3\1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539750" y="1468438"/>
            <a:ext cx="7318375" cy="48180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L’elaborazione del messaggio</a:t>
            </a:r>
          </a:p>
        </p:txBody>
      </p:sp>
    </p:spTree>
    <p:extLst>
      <p:ext uri="{BB962C8B-B14F-4D97-AF65-F5344CB8AC3E}">
        <p14:creationId xmlns:p14="http://schemas.microsoft.com/office/powerpoint/2010/main" xmlns="" val="4053763504"/>
      </p:ext>
    </p:extLst>
  </p:cSld>
  <p:clrMapOvr>
    <a:masterClrMapping/>
  </p:clrMapOvr>
  <p:transition advClick="0" advTm="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a:spLocks noChangeArrowheads="1"/>
          </p:cNvSpPr>
          <p:nvPr/>
        </p:nvSpPr>
        <p:spPr bwMode="auto">
          <a:xfrm>
            <a:off x="323850" y="1741488"/>
            <a:ext cx="8496300" cy="49672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6700" indent="-266700" eaLnBrk="0" hangingPunct="0">
              <a:tabLst>
                <a:tab pos="266700" algn="l"/>
              </a:tabLst>
              <a:defRPr>
                <a:solidFill>
                  <a:schemeClr val="tx1"/>
                </a:solidFill>
                <a:latin typeface="Arial" charset="0"/>
                <a:cs typeface="Arial" charset="0"/>
              </a:defRPr>
            </a:lvl1pPr>
            <a:lvl2pPr marL="742950" indent="-285750" eaLnBrk="0" hangingPunct="0">
              <a:tabLst>
                <a:tab pos="266700" algn="l"/>
              </a:tabLst>
              <a:defRPr>
                <a:solidFill>
                  <a:schemeClr val="tx1"/>
                </a:solidFill>
                <a:latin typeface="Arial" charset="0"/>
                <a:cs typeface="Arial" charset="0"/>
              </a:defRPr>
            </a:lvl2pPr>
            <a:lvl3pPr marL="1143000" indent="-228600" eaLnBrk="0" hangingPunct="0">
              <a:tabLst>
                <a:tab pos="266700" algn="l"/>
              </a:tabLst>
              <a:defRPr>
                <a:solidFill>
                  <a:schemeClr val="tx1"/>
                </a:solidFill>
                <a:latin typeface="Arial" charset="0"/>
                <a:cs typeface="Arial" charset="0"/>
              </a:defRPr>
            </a:lvl3pPr>
            <a:lvl4pPr marL="1600200" indent="-228600" eaLnBrk="0" hangingPunct="0">
              <a:tabLst>
                <a:tab pos="266700" algn="l"/>
              </a:tabLst>
              <a:defRPr>
                <a:solidFill>
                  <a:schemeClr val="tx1"/>
                </a:solidFill>
                <a:latin typeface="Arial" charset="0"/>
                <a:cs typeface="Arial" charset="0"/>
              </a:defRPr>
            </a:lvl4pPr>
            <a:lvl5pPr marL="2057400" indent="-228600" eaLnBrk="0" hangingPunct="0">
              <a:tabLst>
                <a:tab pos="266700"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66700"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66700"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66700"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66700" algn="l"/>
              </a:tabLst>
              <a:defRPr>
                <a:solidFill>
                  <a:schemeClr val="tx1"/>
                </a:solidFill>
                <a:latin typeface="Arial" charset="0"/>
                <a:cs typeface="Arial" charset="0"/>
              </a:defRPr>
            </a:lvl9pPr>
          </a:lstStyle>
          <a:p>
            <a:pPr algn="just" eaLnBrk="1" hangingPunct="1">
              <a:lnSpc>
                <a:spcPct val="110000"/>
              </a:lnSpc>
            </a:pPr>
            <a:r>
              <a:rPr lang="it-IT">
                <a:solidFill>
                  <a:srgbClr val="000000"/>
                </a:solidFill>
                <a:latin typeface="Calibri" pitchFamily="34" charset="0"/>
              </a:rPr>
              <a:t>La </a:t>
            </a:r>
            <a:r>
              <a:rPr lang="it-IT" b="1">
                <a:solidFill>
                  <a:srgbClr val="000000"/>
                </a:solidFill>
                <a:latin typeface="Calibri" pitchFamily="34" charset="0"/>
              </a:rPr>
              <a:t>definizione dei prezzi</a:t>
            </a:r>
            <a:r>
              <a:rPr lang="it-IT">
                <a:solidFill>
                  <a:srgbClr val="000000"/>
                </a:solidFill>
                <a:latin typeface="Calibri" pitchFamily="34" charset="0"/>
              </a:rPr>
              <a:t> nei mercati esteri può avvenire in tre modi diversi:</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r>
              <a:rPr lang="it-IT">
                <a:solidFill>
                  <a:srgbClr val="000000"/>
                </a:solidFill>
                <a:latin typeface="Calibri" pitchFamily="34" charset="0"/>
              </a:rPr>
              <a:t>Definire ovunque un </a:t>
            </a:r>
            <a:r>
              <a:rPr lang="it-IT" b="1">
                <a:solidFill>
                  <a:srgbClr val="000000"/>
                </a:solidFill>
                <a:latin typeface="Calibri" pitchFamily="34" charset="0"/>
              </a:rPr>
              <a:t>prezzo uniforme</a:t>
            </a:r>
          </a:p>
          <a:p>
            <a:pPr algn="just" eaLnBrk="1" hangingPunct="1">
              <a:lnSpc>
                <a:spcPct val="110000"/>
              </a:lnSpc>
            </a:pPr>
            <a:r>
              <a:rPr lang="it-IT">
                <a:solidFill>
                  <a:srgbClr val="000000"/>
                </a:solidFill>
                <a:latin typeface="Calibri" pitchFamily="34" charset="0"/>
              </a:rPr>
              <a:t>	Questa strategia è puramente teorica: comporterebbe livelli di profitto molto differenti, prezzi troppo elevati nei paesi poveri e troppo modesti nei paesi ricchi</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r>
              <a:rPr lang="it-IT">
                <a:solidFill>
                  <a:srgbClr val="000000"/>
                </a:solidFill>
                <a:latin typeface="Calibri" pitchFamily="34" charset="0"/>
              </a:rPr>
              <a:t>Definire un </a:t>
            </a:r>
            <a:r>
              <a:rPr lang="it-IT" b="1">
                <a:solidFill>
                  <a:srgbClr val="000000"/>
                </a:solidFill>
                <a:latin typeface="Calibri" pitchFamily="34" charset="0"/>
              </a:rPr>
              <a:t>prezzo per ogni paese</a:t>
            </a:r>
            <a:r>
              <a:rPr lang="it-IT">
                <a:solidFill>
                  <a:srgbClr val="000000"/>
                </a:solidFill>
                <a:latin typeface="Calibri" pitchFamily="34" charset="0"/>
              </a:rPr>
              <a:t> in funzione del </a:t>
            </a:r>
            <a:r>
              <a:rPr lang="it-IT" b="1">
                <a:solidFill>
                  <a:srgbClr val="000000"/>
                </a:solidFill>
                <a:latin typeface="Calibri" pitchFamily="34" charset="0"/>
              </a:rPr>
              <a:t>mercato locale</a:t>
            </a:r>
          </a:p>
          <a:p>
            <a:pPr algn="just" eaLnBrk="1" hangingPunct="1">
              <a:lnSpc>
                <a:spcPct val="110000"/>
              </a:lnSpc>
            </a:pPr>
            <a:r>
              <a:rPr lang="it-IT">
                <a:solidFill>
                  <a:srgbClr val="000000"/>
                </a:solidFill>
                <a:latin typeface="Calibri" pitchFamily="34" charset="0"/>
              </a:rPr>
              <a:t>	Questa strategia ignora le differenze dei costi effettivi in ogni mercato </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r>
              <a:rPr lang="it-IT">
                <a:solidFill>
                  <a:srgbClr val="000000"/>
                </a:solidFill>
                <a:latin typeface="Calibri" pitchFamily="34" charset="0"/>
              </a:rPr>
              <a:t>Definire un </a:t>
            </a:r>
            <a:r>
              <a:rPr lang="it-IT" b="1">
                <a:solidFill>
                  <a:srgbClr val="000000"/>
                </a:solidFill>
                <a:latin typeface="Calibri" pitchFamily="34" charset="0"/>
              </a:rPr>
              <a:t>prezzo</a:t>
            </a:r>
            <a:r>
              <a:rPr lang="it-IT">
                <a:solidFill>
                  <a:srgbClr val="000000"/>
                </a:solidFill>
                <a:latin typeface="Calibri" pitchFamily="34" charset="0"/>
              </a:rPr>
              <a:t> per ogni paese in </a:t>
            </a:r>
            <a:r>
              <a:rPr lang="it-IT" b="1">
                <a:solidFill>
                  <a:srgbClr val="000000"/>
                </a:solidFill>
                <a:latin typeface="Calibri" pitchFamily="34" charset="0"/>
              </a:rPr>
              <a:t>funzione dei costi locali</a:t>
            </a:r>
          </a:p>
          <a:p>
            <a:pPr algn="just" eaLnBrk="1" hangingPunct="1">
              <a:lnSpc>
                <a:spcPct val="110000"/>
              </a:lnSpc>
            </a:pPr>
            <a:r>
              <a:rPr lang="it-IT">
                <a:solidFill>
                  <a:srgbClr val="000000"/>
                </a:solidFill>
                <a:latin typeface="Calibri" pitchFamily="34" charset="0"/>
              </a:rPr>
              <a:t>	Il prodotto rischia di ritrovarsi fuori mercato nei paesi con costi elevati</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Wingdings" pitchFamily="2" charset="2"/>
              <a:buChar char="Ø"/>
            </a:pPr>
            <a:endParaRPr lang="it-IT">
              <a:solidFill>
                <a:srgbClr val="000000"/>
              </a:solidFill>
              <a:latin typeface="Calibri" pitchFamily="34" charset="0"/>
            </a:endParaRPr>
          </a:p>
        </p:txBody>
      </p:sp>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Adattamento del prezzo</a:t>
            </a:r>
          </a:p>
        </p:txBody>
      </p:sp>
    </p:spTree>
    <p:extLst>
      <p:ext uri="{BB962C8B-B14F-4D97-AF65-F5344CB8AC3E}">
        <p14:creationId xmlns:p14="http://schemas.microsoft.com/office/powerpoint/2010/main" xmlns="" val="319450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fade">
                                      <p:cBhvr>
                                        <p:cTn id="12" dur="2000"/>
                                        <p:tgtEl>
                                          <p:spTgt spid="6">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6">
                                            <p:txEl>
                                              <p:pRg st="3" end="3"/>
                                            </p:txEl>
                                          </p:spTgt>
                                        </p:tgtEl>
                                        <p:attrNameLst>
                                          <p:attrName>style.visibility</p:attrName>
                                        </p:attrNameLst>
                                      </p:cBhvr>
                                      <p:to>
                                        <p:strVal val="visible"/>
                                      </p:to>
                                    </p:set>
                                    <p:animEffect transition="in" filter="fade">
                                      <p:cBhvr>
                                        <p:cTn id="15" dur="2000"/>
                                        <p:tgtEl>
                                          <p:spTgt spid="6">
                                            <p:txEl>
                                              <p:pRg st="3" end="3"/>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6">
                                            <p:txEl>
                                              <p:pRg st="5" end="5"/>
                                            </p:txEl>
                                          </p:spTgt>
                                        </p:tgtEl>
                                        <p:attrNameLst>
                                          <p:attrName>style.visibility</p:attrName>
                                        </p:attrNameLst>
                                      </p:cBhvr>
                                      <p:to>
                                        <p:strVal val="visible"/>
                                      </p:to>
                                    </p:set>
                                    <p:animEffect transition="in" filter="fade">
                                      <p:cBhvr>
                                        <p:cTn id="20" dur="2000"/>
                                        <p:tgtEl>
                                          <p:spTgt spid="6">
                                            <p:txEl>
                                              <p:pRg st="5" end="5"/>
                                            </p:txEl>
                                          </p:spTgt>
                                        </p:tgtEl>
                                      </p:cBhvr>
                                    </p:animEffect>
                                  </p:childTnLst>
                                </p:cTn>
                              </p:par>
                              <p:par>
                                <p:cTn id="21" presetID="10" presetClass="entr" presetSubtype="0" fill="hold" nodeType="withEffect">
                                  <p:stCondLst>
                                    <p:cond delay="0"/>
                                  </p:stCondLst>
                                  <p:childTnLst>
                                    <p:set>
                                      <p:cBhvr>
                                        <p:cTn id="22" dur="1" fill="hold">
                                          <p:stCondLst>
                                            <p:cond delay="0"/>
                                          </p:stCondLst>
                                        </p:cTn>
                                        <p:tgtEl>
                                          <p:spTgt spid="6">
                                            <p:txEl>
                                              <p:pRg st="6" end="6"/>
                                            </p:txEl>
                                          </p:spTgt>
                                        </p:tgtEl>
                                        <p:attrNameLst>
                                          <p:attrName>style.visibility</p:attrName>
                                        </p:attrNameLst>
                                      </p:cBhvr>
                                      <p:to>
                                        <p:strVal val="visible"/>
                                      </p:to>
                                    </p:set>
                                    <p:animEffect transition="in" filter="fade">
                                      <p:cBhvr>
                                        <p:cTn id="23" dur="2000"/>
                                        <p:tgtEl>
                                          <p:spTgt spid="6">
                                            <p:txEl>
                                              <p:pRg st="6" end="6"/>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0" presetClass="entr" presetSubtype="0" fill="hold" nodeType="clickEffect">
                                  <p:stCondLst>
                                    <p:cond delay="0"/>
                                  </p:stCondLst>
                                  <p:childTnLst>
                                    <p:set>
                                      <p:cBhvr>
                                        <p:cTn id="27" dur="1" fill="hold">
                                          <p:stCondLst>
                                            <p:cond delay="0"/>
                                          </p:stCondLst>
                                        </p:cTn>
                                        <p:tgtEl>
                                          <p:spTgt spid="6">
                                            <p:txEl>
                                              <p:pRg st="8" end="8"/>
                                            </p:txEl>
                                          </p:spTgt>
                                        </p:tgtEl>
                                        <p:attrNameLst>
                                          <p:attrName>style.visibility</p:attrName>
                                        </p:attrNameLst>
                                      </p:cBhvr>
                                      <p:to>
                                        <p:strVal val="visible"/>
                                      </p:to>
                                    </p:set>
                                    <p:animEffect transition="in" filter="fade">
                                      <p:cBhvr>
                                        <p:cTn id="28" dur="2000"/>
                                        <p:tgtEl>
                                          <p:spTgt spid="6">
                                            <p:txEl>
                                              <p:pRg st="8" end="8"/>
                                            </p:txEl>
                                          </p:spTgt>
                                        </p:tgtEl>
                                      </p:cBhvr>
                                    </p:animEffect>
                                  </p:childTnLst>
                                </p:cTn>
                              </p:par>
                              <p:par>
                                <p:cTn id="29" presetID="10" presetClass="entr" presetSubtype="0" fill="hold" nodeType="withEffect">
                                  <p:stCondLst>
                                    <p:cond delay="0"/>
                                  </p:stCondLst>
                                  <p:childTnLst>
                                    <p:set>
                                      <p:cBhvr>
                                        <p:cTn id="30" dur="1" fill="hold">
                                          <p:stCondLst>
                                            <p:cond delay="0"/>
                                          </p:stCondLst>
                                        </p:cTn>
                                        <p:tgtEl>
                                          <p:spTgt spid="6">
                                            <p:txEl>
                                              <p:pRg st="9" end="9"/>
                                            </p:txEl>
                                          </p:spTgt>
                                        </p:tgtEl>
                                        <p:attrNameLst>
                                          <p:attrName>style.visibility</p:attrName>
                                        </p:attrNameLst>
                                      </p:cBhvr>
                                      <p:to>
                                        <p:strVal val="visible"/>
                                      </p:to>
                                    </p:set>
                                    <p:animEffect transition="in" filter="fade">
                                      <p:cBhvr>
                                        <p:cTn id="31" dur="2000"/>
                                        <p:tgtEl>
                                          <p:spTgt spid="6">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Prezzi di trasferimento (i)</a:t>
            </a:r>
          </a:p>
        </p:txBody>
      </p:sp>
      <p:pic>
        <p:nvPicPr>
          <p:cNvPr id="48131" name="Immagine 4" descr="800px-USA_Flag_Map_svg.png"/>
          <p:cNvPicPr>
            <a:picLocks noChangeAspect="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285750" y="1571625"/>
            <a:ext cx="2928938" cy="1819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132"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857250" y="2714625"/>
            <a:ext cx="1385888"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133"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857750" y="1643063"/>
            <a:ext cx="1655763" cy="207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134"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929438" y="3929063"/>
            <a:ext cx="1655762" cy="207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135" name="Picture 6"/>
          <p:cNvPicPr>
            <a:picLocks noChangeAspect="1" noChangeArrowheads="1"/>
          </p:cNvPicPr>
          <p:nvPr/>
        </p:nvPicPr>
        <p:blipFill>
          <a:blip r:embed="rId6">
            <a:extLst>
              <a:ext uri="{28A0092B-C50C-407E-A947-70E740481C1C}">
                <a14:useLocalDpi xmlns:a14="http://schemas.microsoft.com/office/drawing/2010/main" xmlns="" val="0"/>
              </a:ext>
            </a:extLst>
          </a:blip>
          <a:srcRect/>
          <a:stretch>
            <a:fillRect/>
          </a:stretch>
        </p:blipFill>
        <p:spPr bwMode="auto">
          <a:xfrm>
            <a:off x="7215188" y="5286375"/>
            <a:ext cx="1295400" cy="1295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136"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2928938" y="4071938"/>
            <a:ext cx="1655762" cy="20701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137" name="Picture 7"/>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3286125" y="5429250"/>
            <a:ext cx="966788" cy="1033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cxnSp>
        <p:nvCxnSpPr>
          <p:cNvPr id="14" name="Connettore 2 13"/>
          <p:cNvCxnSpPr/>
          <p:nvPr/>
        </p:nvCxnSpPr>
        <p:spPr>
          <a:xfrm>
            <a:off x="4929190" y="5072074"/>
            <a:ext cx="1643074" cy="1588"/>
          </a:xfrm>
          <a:prstGeom prst="straightConnector1">
            <a:avLst/>
          </a:prstGeom>
          <a:ln>
            <a:solidFill>
              <a:schemeClr val="tx1"/>
            </a:solidFill>
            <a:tailEnd type="arrow"/>
          </a:ln>
          <a:scene3d>
            <a:camera prst="orthographicFront">
              <a:rot lat="0" lon="0" rev="10800000"/>
            </a:camera>
            <a:lightRig rig="threePt" dir="t"/>
          </a:scene3d>
        </p:spPr>
        <p:style>
          <a:lnRef idx="1">
            <a:schemeClr val="accent1"/>
          </a:lnRef>
          <a:fillRef idx="0">
            <a:schemeClr val="accent1"/>
          </a:fillRef>
          <a:effectRef idx="0">
            <a:schemeClr val="accent1"/>
          </a:effectRef>
          <a:fontRef idx="minor">
            <a:schemeClr val="tx1"/>
          </a:fontRef>
        </p:style>
      </p:cxnSp>
      <p:sp>
        <p:nvSpPr>
          <p:cNvPr id="48139" name="CasellaDiTesto 15"/>
          <p:cNvSpPr txBox="1">
            <a:spLocks noChangeArrowheads="1"/>
          </p:cNvSpPr>
          <p:nvPr/>
        </p:nvSpPr>
        <p:spPr bwMode="auto">
          <a:xfrm rot="2674540">
            <a:off x="6811963" y="2759075"/>
            <a:ext cx="135731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b="1">
                <a:latin typeface="Calibri" pitchFamily="34" charset="0"/>
              </a:rPr>
              <a:t>€</a:t>
            </a:r>
          </a:p>
        </p:txBody>
      </p:sp>
      <p:sp>
        <p:nvSpPr>
          <p:cNvPr id="48140" name="CasellaDiTesto 16"/>
          <p:cNvSpPr txBox="1">
            <a:spLocks noChangeArrowheads="1"/>
          </p:cNvSpPr>
          <p:nvPr/>
        </p:nvSpPr>
        <p:spPr bwMode="auto">
          <a:xfrm>
            <a:off x="5000625" y="5273675"/>
            <a:ext cx="1357313"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b="1">
                <a:latin typeface="Calibri" pitchFamily="34" charset="0"/>
              </a:rPr>
              <a:t>Prezzo di sell-out</a:t>
            </a:r>
          </a:p>
        </p:txBody>
      </p:sp>
      <p:cxnSp>
        <p:nvCxnSpPr>
          <p:cNvPr id="18" name="Connettore 2 17"/>
          <p:cNvCxnSpPr/>
          <p:nvPr/>
        </p:nvCxnSpPr>
        <p:spPr>
          <a:xfrm rot="10800000">
            <a:off x="6643702" y="2643182"/>
            <a:ext cx="1142976" cy="1071570"/>
          </a:xfrm>
          <a:prstGeom prst="straightConnector1">
            <a:avLst/>
          </a:prstGeom>
          <a:ln>
            <a:solidFill>
              <a:schemeClr val="tx1"/>
            </a:solidFill>
            <a:tailEnd type="arrow"/>
          </a:ln>
          <a:scene3d>
            <a:camera prst="orthographicFront">
              <a:rot lat="0" lon="0" rev="10800000"/>
            </a:camera>
            <a:lightRig rig="threePt" dir="t"/>
          </a:scene3d>
        </p:spPr>
        <p:style>
          <a:lnRef idx="1">
            <a:schemeClr val="accent1"/>
          </a:lnRef>
          <a:fillRef idx="0">
            <a:schemeClr val="accent1"/>
          </a:fillRef>
          <a:effectRef idx="0">
            <a:schemeClr val="accent1"/>
          </a:effectRef>
          <a:fontRef idx="minor">
            <a:schemeClr val="tx1"/>
          </a:fontRef>
        </p:style>
      </p:cxnSp>
      <p:sp>
        <p:nvSpPr>
          <p:cNvPr id="48142" name="CasellaDiTesto 20"/>
          <p:cNvSpPr txBox="1">
            <a:spLocks noChangeArrowheads="1"/>
          </p:cNvSpPr>
          <p:nvPr/>
        </p:nvSpPr>
        <p:spPr bwMode="auto">
          <a:xfrm>
            <a:off x="5000625" y="4643438"/>
            <a:ext cx="135731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b="1">
                <a:latin typeface="Calibri" pitchFamily="34" charset="0"/>
              </a:rPr>
              <a:t>€</a:t>
            </a:r>
          </a:p>
        </p:txBody>
      </p:sp>
      <p:sp>
        <p:nvSpPr>
          <p:cNvPr id="48143" name="CasellaDiTesto 21"/>
          <p:cNvSpPr txBox="1">
            <a:spLocks noChangeArrowheads="1"/>
          </p:cNvSpPr>
          <p:nvPr/>
        </p:nvSpPr>
        <p:spPr bwMode="auto">
          <a:xfrm rot="2721390">
            <a:off x="6243637" y="3244851"/>
            <a:ext cx="1357313"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b="1">
                <a:latin typeface="Calibri" pitchFamily="34" charset="0"/>
              </a:rPr>
              <a:t>Prezzo di sell-in</a:t>
            </a:r>
          </a:p>
        </p:txBody>
      </p:sp>
      <p:sp>
        <p:nvSpPr>
          <p:cNvPr id="48144" name="CasellaDiTesto 22"/>
          <p:cNvSpPr txBox="1">
            <a:spLocks noChangeArrowheads="1"/>
          </p:cNvSpPr>
          <p:nvPr/>
        </p:nvSpPr>
        <p:spPr bwMode="auto">
          <a:xfrm>
            <a:off x="3357563" y="1939925"/>
            <a:ext cx="1357312"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b="1">
                <a:latin typeface="Calibri" pitchFamily="34" charset="0"/>
              </a:rPr>
              <a:t>€</a:t>
            </a:r>
          </a:p>
        </p:txBody>
      </p:sp>
      <p:cxnSp>
        <p:nvCxnSpPr>
          <p:cNvPr id="30" name="Connettore 2 29"/>
          <p:cNvCxnSpPr/>
          <p:nvPr/>
        </p:nvCxnSpPr>
        <p:spPr>
          <a:xfrm>
            <a:off x="3214678" y="2357430"/>
            <a:ext cx="1643074" cy="1588"/>
          </a:xfrm>
          <a:prstGeom prst="straightConnector1">
            <a:avLst/>
          </a:prstGeom>
          <a:ln>
            <a:solidFill>
              <a:schemeClr val="tx1"/>
            </a:solidFill>
            <a:tailEnd type="arrow"/>
          </a:ln>
          <a:scene3d>
            <a:camera prst="orthographicFront">
              <a:rot lat="0" lon="0" rev="0"/>
            </a:camera>
            <a:lightRig rig="threePt" dir="t"/>
          </a:scene3d>
        </p:spPr>
        <p:style>
          <a:lnRef idx="1">
            <a:schemeClr val="accent1"/>
          </a:lnRef>
          <a:fillRef idx="0">
            <a:schemeClr val="accent1"/>
          </a:fillRef>
          <a:effectRef idx="0">
            <a:schemeClr val="accent1"/>
          </a:effectRef>
          <a:fontRef idx="minor">
            <a:schemeClr val="tx1"/>
          </a:fontRef>
        </p:style>
      </p:cxnSp>
      <p:sp>
        <p:nvSpPr>
          <p:cNvPr id="48146" name="CasellaDiTesto 30"/>
          <p:cNvSpPr txBox="1">
            <a:spLocks noChangeArrowheads="1"/>
          </p:cNvSpPr>
          <p:nvPr/>
        </p:nvSpPr>
        <p:spPr bwMode="auto">
          <a:xfrm>
            <a:off x="3214688" y="2425700"/>
            <a:ext cx="1571625"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b="1">
                <a:latin typeface="Calibri" pitchFamily="34" charset="0"/>
              </a:rPr>
              <a:t>Prezzo di trasferimento</a:t>
            </a:r>
          </a:p>
        </p:txBody>
      </p:sp>
    </p:spTree>
    <p:extLst>
      <p:ext uri="{BB962C8B-B14F-4D97-AF65-F5344CB8AC3E}">
        <p14:creationId xmlns:p14="http://schemas.microsoft.com/office/powerpoint/2010/main" xmlns="" val="3302576565"/>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CasellaDiTesto 5"/>
          <p:cNvSpPr txBox="1">
            <a:spLocks noChangeArrowheads="1"/>
          </p:cNvSpPr>
          <p:nvPr/>
        </p:nvSpPr>
        <p:spPr bwMode="auto">
          <a:xfrm>
            <a:off x="285750" y="1741488"/>
            <a:ext cx="8534400"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6700" indent="-266700" eaLnBrk="0" hangingPunct="0">
              <a:tabLst>
                <a:tab pos="266700" algn="l"/>
              </a:tabLst>
              <a:defRPr>
                <a:solidFill>
                  <a:schemeClr val="tx1"/>
                </a:solidFill>
                <a:latin typeface="Arial" charset="0"/>
                <a:cs typeface="Arial" charset="0"/>
              </a:defRPr>
            </a:lvl1pPr>
            <a:lvl2pPr marL="742950" indent="-285750" eaLnBrk="0" hangingPunct="0">
              <a:tabLst>
                <a:tab pos="266700" algn="l"/>
              </a:tabLst>
              <a:defRPr>
                <a:solidFill>
                  <a:schemeClr val="tx1"/>
                </a:solidFill>
                <a:latin typeface="Arial" charset="0"/>
                <a:cs typeface="Arial" charset="0"/>
              </a:defRPr>
            </a:lvl2pPr>
            <a:lvl3pPr marL="1143000" indent="-228600" eaLnBrk="0" hangingPunct="0">
              <a:tabLst>
                <a:tab pos="266700" algn="l"/>
              </a:tabLst>
              <a:defRPr>
                <a:solidFill>
                  <a:schemeClr val="tx1"/>
                </a:solidFill>
                <a:latin typeface="Arial" charset="0"/>
                <a:cs typeface="Arial" charset="0"/>
              </a:defRPr>
            </a:lvl3pPr>
            <a:lvl4pPr marL="1600200" indent="-228600" eaLnBrk="0" hangingPunct="0">
              <a:tabLst>
                <a:tab pos="266700" algn="l"/>
              </a:tabLst>
              <a:defRPr>
                <a:solidFill>
                  <a:schemeClr val="tx1"/>
                </a:solidFill>
                <a:latin typeface="Arial" charset="0"/>
                <a:cs typeface="Arial" charset="0"/>
              </a:defRPr>
            </a:lvl4pPr>
            <a:lvl5pPr marL="2057400" indent="-228600" eaLnBrk="0" hangingPunct="0">
              <a:tabLst>
                <a:tab pos="266700"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66700"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66700"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66700"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66700" algn="l"/>
              </a:tabLst>
              <a:defRPr>
                <a:solidFill>
                  <a:schemeClr val="tx1"/>
                </a:solidFill>
                <a:latin typeface="Arial" charset="0"/>
                <a:cs typeface="Arial" charset="0"/>
              </a:defRPr>
            </a:lvl9pPr>
          </a:lstStyle>
          <a:p>
            <a:pPr algn="just" eaLnBrk="1" hangingPunct="1">
              <a:lnSpc>
                <a:spcPct val="110000"/>
              </a:lnSpc>
            </a:pPr>
            <a:r>
              <a:rPr lang="it-IT">
                <a:solidFill>
                  <a:srgbClr val="000000"/>
                </a:solidFill>
                <a:latin typeface="Calibri" pitchFamily="34" charset="0"/>
              </a:rPr>
              <a:t>Il prezzo di trasferimento è il prezzo applicato dalla sede centrale a una propria altra sede.</a:t>
            </a:r>
          </a:p>
          <a:p>
            <a:pPr algn="just" eaLnBrk="1" hangingPunct="1">
              <a:lnSpc>
                <a:spcPct val="110000"/>
              </a:lnSpc>
            </a:pPr>
            <a:r>
              <a:rPr lang="it-IT">
                <a:solidFill>
                  <a:srgbClr val="000000"/>
                </a:solidFill>
                <a:latin typeface="Calibri" pitchFamily="34" charset="0"/>
              </a:rPr>
              <a:t>Quale prezzo applicare?</a:t>
            </a:r>
          </a:p>
        </p:txBody>
      </p:sp>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Prezzi di trasferimento (</a:t>
            </a:r>
            <a:r>
              <a:rPr lang="it-IT" sz="2400" dirty="0" err="1">
                <a:latin typeface="Copperplate Gothic Bold" pitchFamily="34" charset="0"/>
                <a:ea typeface="+mj-ea"/>
                <a:cs typeface="+mj-cs"/>
              </a:rPr>
              <a:t>ii</a:t>
            </a:r>
            <a:r>
              <a:rPr lang="it-IT" sz="2400" dirty="0">
                <a:latin typeface="Copperplate Gothic Bold" pitchFamily="34" charset="0"/>
                <a:ea typeface="+mj-ea"/>
                <a:cs typeface="+mj-cs"/>
              </a:rPr>
              <a:t>)</a:t>
            </a:r>
          </a:p>
        </p:txBody>
      </p:sp>
      <p:graphicFrame>
        <p:nvGraphicFramePr>
          <p:cNvPr id="4" name="Tabella 3"/>
          <p:cNvGraphicFramePr>
            <a:graphicFrameLocks noGrp="1"/>
          </p:cNvGraphicFramePr>
          <p:nvPr/>
        </p:nvGraphicFramePr>
        <p:xfrm>
          <a:off x="500063" y="2571750"/>
          <a:ext cx="8143876" cy="1655842"/>
        </p:xfrm>
        <a:graphic>
          <a:graphicData uri="http://schemas.openxmlformats.org/drawingml/2006/table">
            <a:tbl>
              <a:tblPr firstRow="1" firstCol="1" bandRow="1">
                <a:tableStyleId>{5C22544A-7EE6-4342-B048-85BDC9FD1C3A}</a:tableStyleId>
              </a:tblPr>
              <a:tblGrid>
                <a:gridCol w="1446109"/>
                <a:gridCol w="3272773"/>
                <a:gridCol w="3424994"/>
              </a:tblGrid>
              <a:tr h="370734">
                <a:tc>
                  <a:txBody>
                    <a:bodyPr/>
                    <a:lstStyle/>
                    <a:p>
                      <a:endParaRPr lang="it-IT" sz="1800" dirty="0"/>
                    </a:p>
                  </a:txBody>
                  <a:tcPr marL="91439" marR="91439" marT="45707" marB="45707"/>
                </a:tc>
                <a:tc>
                  <a:txBody>
                    <a:bodyPr/>
                    <a:lstStyle/>
                    <a:p>
                      <a:pPr algn="ctr"/>
                      <a:r>
                        <a:rPr lang="it-IT" sz="1800" dirty="0" smtClean="0"/>
                        <a:t>Benefici</a:t>
                      </a:r>
                      <a:r>
                        <a:rPr lang="it-IT" sz="1800" baseline="0" dirty="0" smtClean="0"/>
                        <a:t> </a:t>
                      </a:r>
                      <a:endParaRPr lang="it-IT" sz="1800" dirty="0"/>
                    </a:p>
                  </a:txBody>
                  <a:tcPr marL="91439" marR="91439" marT="45707" marB="45707"/>
                </a:tc>
                <a:tc>
                  <a:txBody>
                    <a:bodyPr/>
                    <a:lstStyle/>
                    <a:p>
                      <a:pPr algn="ctr"/>
                      <a:r>
                        <a:rPr lang="it-IT" sz="1800" dirty="0" smtClean="0"/>
                        <a:t>Limiti</a:t>
                      </a:r>
                      <a:endParaRPr lang="it-IT" sz="1800" dirty="0"/>
                    </a:p>
                  </a:txBody>
                  <a:tcPr marL="91439" marR="91439" marT="45707" marB="45707"/>
                </a:tc>
              </a:tr>
              <a:tr h="914295">
                <a:tc>
                  <a:txBody>
                    <a:bodyPr/>
                    <a:lstStyle/>
                    <a:p>
                      <a:r>
                        <a:rPr lang="it-IT" sz="1800" dirty="0" smtClean="0"/>
                        <a:t>Prezzo alto</a:t>
                      </a:r>
                      <a:endParaRPr lang="it-IT" sz="1800" dirty="0"/>
                    </a:p>
                  </a:txBody>
                  <a:tcPr marL="91439" marR="91439" marT="45707" marB="45707"/>
                </a:tc>
                <a:tc>
                  <a:txBody>
                    <a:bodyPr/>
                    <a:lstStyle/>
                    <a:p>
                      <a:r>
                        <a:rPr lang="it-IT" sz="1800" dirty="0" smtClean="0"/>
                        <a:t>Vantaggi fiscali se le imposte nel Paese esportatore sono più basse che nel Paese importatore</a:t>
                      </a:r>
                      <a:endParaRPr lang="it-IT" sz="1800" dirty="0"/>
                    </a:p>
                  </a:txBody>
                  <a:tcPr marL="91439" marR="91439" marT="45707" marB="45707"/>
                </a:tc>
                <a:tc>
                  <a:txBody>
                    <a:bodyPr/>
                    <a:lstStyle/>
                    <a:p>
                      <a:r>
                        <a:rPr lang="it-IT" sz="1800" dirty="0" smtClean="0"/>
                        <a:t>Elevate tariffe</a:t>
                      </a:r>
                      <a:r>
                        <a:rPr lang="it-IT" sz="1800" baseline="0" dirty="0" smtClean="0"/>
                        <a:t> doganali</a:t>
                      </a:r>
                      <a:endParaRPr lang="it-IT" sz="1800" dirty="0"/>
                    </a:p>
                  </a:txBody>
                  <a:tcPr marL="91439" marR="91439" marT="45707" marB="45707"/>
                </a:tc>
              </a:tr>
              <a:tr h="370734">
                <a:tc>
                  <a:txBody>
                    <a:bodyPr/>
                    <a:lstStyle/>
                    <a:p>
                      <a:r>
                        <a:rPr lang="it-IT" sz="1800" dirty="0" smtClean="0"/>
                        <a:t>Prezzo</a:t>
                      </a:r>
                      <a:r>
                        <a:rPr lang="it-IT" sz="1800" baseline="0" dirty="0" smtClean="0"/>
                        <a:t> basso</a:t>
                      </a:r>
                      <a:endParaRPr lang="it-IT" sz="1800" dirty="0"/>
                    </a:p>
                  </a:txBody>
                  <a:tcPr marL="91439" marR="91439" marT="45707" marB="45707"/>
                </a:tc>
                <a:tc>
                  <a:txBody>
                    <a:bodyPr/>
                    <a:lstStyle/>
                    <a:p>
                      <a:r>
                        <a:rPr lang="it-IT" sz="1800" dirty="0" smtClean="0"/>
                        <a:t>Ridotte tariffe</a:t>
                      </a:r>
                      <a:r>
                        <a:rPr lang="it-IT" sz="1800" baseline="0" dirty="0" smtClean="0"/>
                        <a:t> doganali</a:t>
                      </a:r>
                      <a:endParaRPr lang="it-IT" sz="1800" dirty="0"/>
                    </a:p>
                  </a:txBody>
                  <a:tcPr marL="91439" marR="91439" marT="45707" marB="45707"/>
                </a:tc>
                <a:tc>
                  <a:txBody>
                    <a:bodyPr/>
                    <a:lstStyle/>
                    <a:p>
                      <a:r>
                        <a:rPr lang="it-IT" sz="1800" dirty="0" smtClean="0"/>
                        <a:t>Rischio di dumping</a:t>
                      </a:r>
                      <a:endParaRPr lang="it-IT" sz="1800" dirty="0"/>
                    </a:p>
                  </a:txBody>
                  <a:tcPr marL="91439" marR="91439" marT="45707" marB="45707"/>
                </a:tc>
              </a:tr>
            </a:tbl>
          </a:graphicData>
        </a:graphic>
      </p:graphicFrame>
    </p:spTree>
    <p:extLst>
      <p:ext uri="{BB962C8B-B14F-4D97-AF65-F5344CB8AC3E}">
        <p14:creationId xmlns:p14="http://schemas.microsoft.com/office/powerpoint/2010/main" xmlns="" val="140961786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I canali distributivi (i)</a:t>
            </a:r>
          </a:p>
        </p:txBody>
      </p:sp>
      <p:sp>
        <p:nvSpPr>
          <p:cNvPr id="5" name="Segnaposto numero diapositiva 4"/>
          <p:cNvSpPr>
            <a:spLocks noGrp="1"/>
          </p:cNvSpPr>
          <p:nvPr>
            <p:ph type="sldNum" sz="quarter" idx="12"/>
          </p:nvPr>
        </p:nvSpPr>
        <p:spPr>
          <a:xfrm>
            <a:off x="6464300" y="6492875"/>
            <a:ext cx="2222500" cy="365125"/>
          </a:xfrm>
        </p:spPr>
        <p:txBody>
          <a:bodyPr/>
          <a:lstStyle/>
          <a:p>
            <a:pPr>
              <a:defRPr/>
            </a:pPr>
            <a:fld id="{AE6AA0A8-5152-46E5-9411-04582F064432}" type="slidenum">
              <a:rPr lang="it-IT" sz="1600"/>
              <a:pPr>
                <a:defRPr/>
              </a:pPr>
              <a:t>45</a:t>
            </a:fld>
            <a:endParaRPr lang="it-IT" sz="1600" dirty="0"/>
          </a:p>
        </p:txBody>
      </p:sp>
      <p:sp>
        <p:nvSpPr>
          <p:cNvPr id="7" name="Rettangolo arrotondato 6"/>
          <p:cNvSpPr/>
          <p:nvPr/>
        </p:nvSpPr>
        <p:spPr>
          <a:xfrm>
            <a:off x="53975" y="2151063"/>
            <a:ext cx="2071688" cy="85725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bg1"/>
                </a:solidFill>
              </a:rPr>
              <a:t>Venditore</a:t>
            </a:r>
          </a:p>
        </p:txBody>
      </p:sp>
      <p:sp>
        <p:nvSpPr>
          <p:cNvPr id="9" name="Rettangolo arrotondato 8"/>
          <p:cNvSpPr/>
          <p:nvPr/>
        </p:nvSpPr>
        <p:spPr>
          <a:xfrm>
            <a:off x="1911350" y="2901950"/>
            <a:ext cx="2428875" cy="11493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Organizzazione centrale di marketing del venditore / Ufficio esportazione</a:t>
            </a:r>
          </a:p>
        </p:txBody>
      </p:sp>
      <p:sp>
        <p:nvSpPr>
          <p:cNvPr id="10" name="Rettangolo arrotondato 9"/>
          <p:cNvSpPr/>
          <p:nvPr/>
        </p:nvSpPr>
        <p:spPr>
          <a:xfrm>
            <a:off x="3768725" y="3930650"/>
            <a:ext cx="2428875" cy="8572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Canali internazionali</a:t>
            </a:r>
          </a:p>
        </p:txBody>
      </p:sp>
      <p:sp>
        <p:nvSpPr>
          <p:cNvPr id="11" name="Rettangolo arrotondato 10"/>
          <p:cNvSpPr/>
          <p:nvPr/>
        </p:nvSpPr>
        <p:spPr>
          <a:xfrm>
            <a:off x="5554663" y="4651375"/>
            <a:ext cx="2428875" cy="857250"/>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Canali nazionali esteri</a:t>
            </a:r>
          </a:p>
        </p:txBody>
      </p:sp>
      <p:sp>
        <p:nvSpPr>
          <p:cNvPr id="12" name="Rettangolo arrotondato 11"/>
          <p:cNvSpPr/>
          <p:nvPr/>
        </p:nvSpPr>
        <p:spPr>
          <a:xfrm>
            <a:off x="7340600" y="5365750"/>
            <a:ext cx="1714500" cy="857250"/>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bg1"/>
                </a:solidFill>
              </a:rPr>
              <a:t>Acquirenti finali</a:t>
            </a:r>
          </a:p>
        </p:txBody>
      </p:sp>
      <p:cxnSp>
        <p:nvCxnSpPr>
          <p:cNvPr id="13" name="Forma 12"/>
          <p:cNvCxnSpPr>
            <a:stCxn id="7" idx="2"/>
            <a:endCxn id="9" idx="1"/>
          </p:cNvCxnSpPr>
          <p:nvPr/>
        </p:nvCxnSpPr>
        <p:spPr>
          <a:xfrm rot="16200000" flipH="1">
            <a:off x="1266826" y="2832100"/>
            <a:ext cx="468312" cy="820737"/>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Forma 13"/>
          <p:cNvCxnSpPr>
            <a:stCxn id="9" idx="2"/>
            <a:endCxn id="10" idx="1"/>
          </p:cNvCxnSpPr>
          <p:nvPr/>
        </p:nvCxnSpPr>
        <p:spPr>
          <a:xfrm rot="16200000" flipH="1">
            <a:off x="3293269" y="3883819"/>
            <a:ext cx="307975" cy="642937"/>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5" name="Forma 14"/>
          <p:cNvCxnSpPr>
            <a:stCxn id="10" idx="2"/>
            <a:endCxn id="11" idx="1"/>
          </p:cNvCxnSpPr>
          <p:nvPr/>
        </p:nvCxnSpPr>
        <p:spPr>
          <a:xfrm rot="16200000" flipH="1">
            <a:off x="5122863" y="4648200"/>
            <a:ext cx="292100" cy="5715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6" name="Forma 20"/>
          <p:cNvCxnSpPr>
            <a:stCxn id="11" idx="2"/>
            <a:endCxn id="12" idx="1"/>
          </p:cNvCxnSpPr>
          <p:nvPr/>
        </p:nvCxnSpPr>
        <p:spPr>
          <a:xfrm rot="16200000" flipH="1">
            <a:off x="6911975" y="5365750"/>
            <a:ext cx="285750" cy="571500"/>
          </a:xfrm>
          <a:prstGeom prst="bentConnector2">
            <a:avLst/>
          </a:prstGeom>
          <a:ln>
            <a:tailEnd type="arrow"/>
          </a:ln>
        </p:spPr>
        <p:style>
          <a:lnRef idx="1">
            <a:schemeClr val="accent1"/>
          </a:lnRef>
          <a:fillRef idx="0">
            <a:schemeClr val="accent1"/>
          </a:fillRef>
          <a:effectRef idx="0">
            <a:schemeClr val="accent1"/>
          </a:effectRef>
          <a:fontRef idx="minor">
            <a:schemeClr val="tx1"/>
          </a:fontRef>
        </p:style>
      </p:cxnSp>
      <p:sp>
        <p:nvSpPr>
          <p:cNvPr id="50189" name="CasellaDiTesto 16"/>
          <p:cNvSpPr txBox="1">
            <a:spLocks noChangeArrowheads="1"/>
          </p:cNvSpPr>
          <p:nvPr/>
        </p:nvSpPr>
        <p:spPr bwMode="auto">
          <a:xfrm>
            <a:off x="285750" y="1357313"/>
            <a:ext cx="8534400" cy="381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marL="266700" indent="-266700" eaLnBrk="0" hangingPunct="0">
              <a:tabLst>
                <a:tab pos="266700" algn="l"/>
              </a:tabLst>
              <a:defRPr>
                <a:solidFill>
                  <a:schemeClr val="tx1"/>
                </a:solidFill>
                <a:latin typeface="Arial" charset="0"/>
                <a:cs typeface="Arial" charset="0"/>
              </a:defRPr>
            </a:lvl1pPr>
            <a:lvl2pPr marL="742950" indent="-285750" eaLnBrk="0" hangingPunct="0">
              <a:tabLst>
                <a:tab pos="266700" algn="l"/>
              </a:tabLst>
              <a:defRPr>
                <a:solidFill>
                  <a:schemeClr val="tx1"/>
                </a:solidFill>
                <a:latin typeface="Arial" charset="0"/>
                <a:cs typeface="Arial" charset="0"/>
              </a:defRPr>
            </a:lvl2pPr>
            <a:lvl3pPr marL="1143000" indent="-228600" eaLnBrk="0" hangingPunct="0">
              <a:tabLst>
                <a:tab pos="266700" algn="l"/>
              </a:tabLst>
              <a:defRPr>
                <a:solidFill>
                  <a:schemeClr val="tx1"/>
                </a:solidFill>
                <a:latin typeface="Arial" charset="0"/>
                <a:cs typeface="Arial" charset="0"/>
              </a:defRPr>
            </a:lvl3pPr>
            <a:lvl4pPr marL="1600200" indent="-228600" eaLnBrk="0" hangingPunct="0">
              <a:tabLst>
                <a:tab pos="266700" algn="l"/>
              </a:tabLst>
              <a:defRPr>
                <a:solidFill>
                  <a:schemeClr val="tx1"/>
                </a:solidFill>
                <a:latin typeface="Arial" charset="0"/>
                <a:cs typeface="Arial" charset="0"/>
              </a:defRPr>
            </a:lvl4pPr>
            <a:lvl5pPr marL="2057400" indent="-228600" eaLnBrk="0" hangingPunct="0">
              <a:tabLst>
                <a:tab pos="266700" algn="l"/>
              </a:tabLst>
              <a:defRPr>
                <a:solidFill>
                  <a:schemeClr val="tx1"/>
                </a:solidFill>
                <a:latin typeface="Arial" charset="0"/>
                <a:cs typeface="Arial" charset="0"/>
              </a:defRPr>
            </a:lvl5pPr>
            <a:lvl6pPr marL="2514600" indent="-228600" eaLnBrk="0" fontAlgn="base" hangingPunct="0">
              <a:spcBef>
                <a:spcPct val="0"/>
              </a:spcBef>
              <a:spcAft>
                <a:spcPct val="0"/>
              </a:spcAft>
              <a:tabLst>
                <a:tab pos="266700" algn="l"/>
              </a:tabLst>
              <a:defRPr>
                <a:solidFill>
                  <a:schemeClr val="tx1"/>
                </a:solidFill>
                <a:latin typeface="Arial" charset="0"/>
                <a:cs typeface="Arial" charset="0"/>
              </a:defRPr>
            </a:lvl6pPr>
            <a:lvl7pPr marL="2971800" indent="-228600" eaLnBrk="0" fontAlgn="base" hangingPunct="0">
              <a:spcBef>
                <a:spcPct val="0"/>
              </a:spcBef>
              <a:spcAft>
                <a:spcPct val="0"/>
              </a:spcAft>
              <a:tabLst>
                <a:tab pos="266700" algn="l"/>
              </a:tabLst>
              <a:defRPr>
                <a:solidFill>
                  <a:schemeClr val="tx1"/>
                </a:solidFill>
                <a:latin typeface="Arial" charset="0"/>
                <a:cs typeface="Arial" charset="0"/>
              </a:defRPr>
            </a:lvl7pPr>
            <a:lvl8pPr marL="3429000" indent="-228600" eaLnBrk="0" fontAlgn="base" hangingPunct="0">
              <a:spcBef>
                <a:spcPct val="0"/>
              </a:spcBef>
              <a:spcAft>
                <a:spcPct val="0"/>
              </a:spcAft>
              <a:tabLst>
                <a:tab pos="266700" algn="l"/>
              </a:tabLst>
              <a:defRPr>
                <a:solidFill>
                  <a:schemeClr val="tx1"/>
                </a:solidFill>
                <a:latin typeface="Arial" charset="0"/>
                <a:cs typeface="Arial" charset="0"/>
              </a:defRPr>
            </a:lvl8pPr>
            <a:lvl9pPr marL="3886200" indent="-228600" eaLnBrk="0" fontAlgn="base" hangingPunct="0">
              <a:spcBef>
                <a:spcPct val="0"/>
              </a:spcBef>
              <a:spcAft>
                <a:spcPct val="0"/>
              </a:spcAft>
              <a:tabLst>
                <a:tab pos="266700" algn="l"/>
              </a:tabLst>
              <a:defRPr>
                <a:solidFill>
                  <a:schemeClr val="tx1"/>
                </a:solidFill>
                <a:latin typeface="Arial" charset="0"/>
                <a:cs typeface="Arial" charset="0"/>
              </a:defRPr>
            </a:lvl9pPr>
          </a:lstStyle>
          <a:p>
            <a:pPr algn="just" eaLnBrk="1" hangingPunct="1">
              <a:lnSpc>
                <a:spcPct val="110000"/>
              </a:lnSpc>
            </a:pPr>
            <a:r>
              <a:rPr lang="it-IT">
                <a:solidFill>
                  <a:srgbClr val="000000"/>
                </a:solidFill>
                <a:latin typeface="Calibri" pitchFamily="34" charset="0"/>
              </a:rPr>
              <a:t>La distribuzione di un prodotto avviene tipicamente attraverso i seguenti anelli</a:t>
            </a:r>
          </a:p>
        </p:txBody>
      </p:sp>
      <p:sp>
        <p:nvSpPr>
          <p:cNvPr id="37" name="Fumetto 1 36"/>
          <p:cNvSpPr/>
          <p:nvPr/>
        </p:nvSpPr>
        <p:spPr>
          <a:xfrm>
            <a:off x="5715000" y="1785938"/>
            <a:ext cx="3214688" cy="714375"/>
          </a:xfrm>
          <a:prstGeom prst="wedgeRectCallout">
            <a:avLst>
              <a:gd name="adj1" fmla="val -98927"/>
              <a:gd name="adj2" fmla="val 132624"/>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Decisioni in merito ai canali e ad altri elementi del marketing mix</a:t>
            </a:r>
          </a:p>
        </p:txBody>
      </p:sp>
      <p:sp>
        <p:nvSpPr>
          <p:cNvPr id="38" name="Fumetto 1 37"/>
          <p:cNvSpPr/>
          <p:nvPr/>
        </p:nvSpPr>
        <p:spPr>
          <a:xfrm>
            <a:off x="71438" y="4643438"/>
            <a:ext cx="3286125" cy="1857375"/>
          </a:xfrm>
          <a:prstGeom prst="wedgeRectCallout">
            <a:avLst>
              <a:gd name="adj1" fmla="val 63247"/>
              <a:gd name="adj2" fmla="val -46599"/>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Compito: fare arrivare il prodotto alla frontiera del Paese estero. </a:t>
            </a:r>
          </a:p>
          <a:p>
            <a:pPr algn="ctr" fontAlgn="auto">
              <a:spcBef>
                <a:spcPts val="0"/>
              </a:spcBef>
              <a:spcAft>
                <a:spcPts val="0"/>
              </a:spcAft>
              <a:defRPr/>
            </a:pPr>
            <a:r>
              <a:rPr lang="it-IT" dirty="0">
                <a:solidFill>
                  <a:schemeClr val="tx1"/>
                </a:solidFill>
              </a:rPr>
              <a:t>Decisioni in merito alle tipologie di intermediari, le modalità di trasporto, i finanziamenti e i rischi per l’impresa</a:t>
            </a:r>
          </a:p>
        </p:txBody>
      </p:sp>
      <p:sp>
        <p:nvSpPr>
          <p:cNvPr id="39" name="Fumetto 1 38"/>
          <p:cNvSpPr/>
          <p:nvPr/>
        </p:nvSpPr>
        <p:spPr>
          <a:xfrm>
            <a:off x="6786563" y="3214688"/>
            <a:ext cx="2214562" cy="1143000"/>
          </a:xfrm>
          <a:prstGeom prst="wedgeRectCallout">
            <a:avLst>
              <a:gd name="adj1" fmla="val -40874"/>
              <a:gd name="adj2" fmla="val 87728"/>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Compito: trasferire il prodotto agli acquirenti e utilizzatori finali</a:t>
            </a:r>
          </a:p>
        </p:txBody>
      </p:sp>
    </p:spTree>
    <p:extLst>
      <p:ext uri="{BB962C8B-B14F-4D97-AF65-F5344CB8AC3E}">
        <p14:creationId xmlns:p14="http://schemas.microsoft.com/office/powerpoint/2010/main" xmlns="" val="15901610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I canali distributivi (</a:t>
            </a:r>
            <a:r>
              <a:rPr lang="it-IT" sz="2400" dirty="0" err="1">
                <a:latin typeface="Copperplate Gothic Bold" pitchFamily="34" charset="0"/>
                <a:ea typeface="+mj-ea"/>
                <a:cs typeface="+mj-cs"/>
              </a:rPr>
              <a:t>ii</a:t>
            </a:r>
            <a:r>
              <a:rPr lang="it-IT" sz="2400" dirty="0">
                <a:latin typeface="Copperplate Gothic Bold" pitchFamily="34" charset="0"/>
                <a:ea typeface="+mj-ea"/>
                <a:cs typeface="+mj-cs"/>
              </a:rPr>
              <a:t>)</a:t>
            </a:r>
          </a:p>
        </p:txBody>
      </p:sp>
      <p:sp>
        <p:nvSpPr>
          <p:cNvPr id="5" name="Segnaposto numero diapositiva 4"/>
          <p:cNvSpPr>
            <a:spLocks noGrp="1"/>
          </p:cNvSpPr>
          <p:nvPr>
            <p:ph type="sldNum" sz="quarter" idx="12"/>
          </p:nvPr>
        </p:nvSpPr>
        <p:spPr>
          <a:xfrm>
            <a:off x="6464300" y="6492875"/>
            <a:ext cx="2222500" cy="365125"/>
          </a:xfrm>
        </p:spPr>
        <p:txBody>
          <a:bodyPr/>
          <a:lstStyle/>
          <a:p>
            <a:pPr>
              <a:defRPr/>
            </a:pPr>
            <a:fld id="{4A7D66FC-7647-4FF4-9148-77DE9063DD66}" type="slidenum">
              <a:rPr lang="it-IT" sz="1600"/>
              <a:pPr>
                <a:defRPr/>
              </a:pPr>
              <a:t>46</a:t>
            </a:fld>
            <a:endParaRPr lang="it-IT" sz="1600" dirty="0"/>
          </a:p>
        </p:txBody>
      </p:sp>
      <p:sp>
        <p:nvSpPr>
          <p:cNvPr id="17" name="CasellaDiTesto 16"/>
          <p:cNvSpPr txBox="1"/>
          <p:nvPr/>
        </p:nvSpPr>
        <p:spPr>
          <a:xfrm>
            <a:off x="285750" y="1357313"/>
            <a:ext cx="8534400" cy="1311275"/>
          </a:xfrm>
          <a:prstGeom prst="rect">
            <a:avLst/>
          </a:prstGeom>
          <a:noFill/>
        </p:spPr>
        <p:txBody>
          <a:bodyPr>
            <a:spAutoFit/>
          </a:bodyPr>
          <a:lstStyle/>
          <a:p>
            <a:pPr marL="266700" indent="-266700" algn="just" fontAlgn="auto">
              <a:lnSpc>
                <a:spcPct val="110000"/>
              </a:lnSpc>
              <a:spcBef>
                <a:spcPts val="0"/>
              </a:spcBef>
              <a:spcAft>
                <a:spcPts val="0"/>
              </a:spcAft>
              <a:tabLst>
                <a:tab pos="266700" algn="l"/>
              </a:tabLst>
              <a:defRPr/>
            </a:pPr>
            <a:r>
              <a:rPr lang="it-IT" dirty="0">
                <a:solidFill>
                  <a:prstClr val="black"/>
                </a:solidFill>
                <a:latin typeface="Calibri" pitchFamily="34" charset="0"/>
                <a:cs typeface="+mn-cs"/>
              </a:rPr>
              <a:t>I canali distributivi variano notevolmente in funzione del </a:t>
            </a:r>
            <a:r>
              <a:rPr lang="it-IT" b="1" dirty="0">
                <a:solidFill>
                  <a:prstClr val="black"/>
                </a:solidFill>
                <a:latin typeface="Calibri" pitchFamily="34" charset="0"/>
                <a:cs typeface="+mn-cs"/>
              </a:rPr>
              <a:t>settore</a:t>
            </a:r>
            <a:r>
              <a:rPr lang="it-IT" dirty="0">
                <a:solidFill>
                  <a:prstClr val="black"/>
                </a:solidFill>
                <a:latin typeface="Calibri" pitchFamily="34" charset="0"/>
                <a:cs typeface="+mn-cs"/>
              </a:rPr>
              <a:t> e del </a:t>
            </a:r>
            <a:r>
              <a:rPr lang="it-IT" b="1" dirty="0">
                <a:solidFill>
                  <a:prstClr val="black"/>
                </a:solidFill>
                <a:latin typeface="Calibri" pitchFamily="34" charset="0"/>
                <a:cs typeface="+mn-cs"/>
              </a:rPr>
              <a:t>Paese</a:t>
            </a:r>
            <a:r>
              <a:rPr lang="it-IT" dirty="0">
                <a:solidFill>
                  <a:prstClr val="black"/>
                </a:solidFill>
                <a:latin typeface="Calibri" pitchFamily="34" charset="0"/>
                <a:cs typeface="+mn-cs"/>
              </a:rPr>
              <a:t>.</a:t>
            </a:r>
          </a:p>
          <a:p>
            <a:pPr marL="266700" indent="-266700" algn="just" fontAlgn="auto">
              <a:lnSpc>
                <a:spcPct val="110000"/>
              </a:lnSpc>
              <a:spcBef>
                <a:spcPts val="0"/>
              </a:spcBef>
              <a:spcAft>
                <a:spcPts val="0"/>
              </a:spcAft>
              <a:tabLst>
                <a:tab pos="266700" algn="l"/>
              </a:tabLst>
              <a:defRPr/>
            </a:pPr>
            <a:endParaRPr lang="it-IT" dirty="0">
              <a:solidFill>
                <a:prstClr val="black"/>
              </a:solidFill>
              <a:latin typeface="Calibri" pitchFamily="34" charset="0"/>
              <a:cs typeface="+mn-cs"/>
            </a:endParaRPr>
          </a:p>
          <a:p>
            <a:pPr algn="just" fontAlgn="auto">
              <a:lnSpc>
                <a:spcPct val="110000"/>
              </a:lnSpc>
              <a:spcBef>
                <a:spcPts val="0"/>
              </a:spcBef>
              <a:spcAft>
                <a:spcPts val="0"/>
              </a:spcAft>
              <a:tabLst>
                <a:tab pos="266700" algn="l"/>
              </a:tabLst>
              <a:defRPr/>
            </a:pPr>
            <a:r>
              <a:rPr lang="it-IT" dirty="0">
                <a:solidFill>
                  <a:prstClr val="black"/>
                </a:solidFill>
                <a:latin typeface="Calibri" pitchFamily="34" charset="0"/>
                <a:cs typeface="+mn-cs"/>
              </a:rPr>
              <a:t>Questo è il flusso che deve seguire </a:t>
            </a:r>
            <a:r>
              <a:rPr lang="it-IT" i="1" dirty="0" err="1">
                <a:solidFill>
                  <a:prstClr val="black"/>
                </a:solidFill>
                <a:latin typeface="Calibri" pitchFamily="34" charset="0"/>
                <a:cs typeface="+mn-cs"/>
              </a:rPr>
              <a:t>Procter&amp;Gamble</a:t>
            </a:r>
            <a:r>
              <a:rPr lang="it-IT" i="1" dirty="0">
                <a:solidFill>
                  <a:prstClr val="black"/>
                </a:solidFill>
                <a:latin typeface="Calibri" pitchFamily="34" charset="0"/>
                <a:cs typeface="+mn-cs"/>
              </a:rPr>
              <a:t> </a:t>
            </a:r>
            <a:r>
              <a:rPr lang="it-IT" dirty="0">
                <a:solidFill>
                  <a:prstClr val="black"/>
                </a:solidFill>
                <a:latin typeface="Calibri" pitchFamily="34" charset="0"/>
                <a:cs typeface="+mn-cs"/>
              </a:rPr>
              <a:t>per distribuire i propri saponi in Giappone</a:t>
            </a:r>
          </a:p>
        </p:txBody>
      </p:sp>
      <p:pic>
        <p:nvPicPr>
          <p:cNvPr id="51205"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85750" y="2884488"/>
            <a:ext cx="1381125" cy="828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8" name="Rettangolo arrotondato 17"/>
          <p:cNvSpPr/>
          <p:nvPr/>
        </p:nvSpPr>
        <p:spPr>
          <a:xfrm>
            <a:off x="2143125" y="2857500"/>
            <a:ext cx="1785938"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Grossista generale</a:t>
            </a:r>
          </a:p>
        </p:txBody>
      </p:sp>
      <p:sp>
        <p:nvSpPr>
          <p:cNvPr id="19" name="Rettangolo arrotondato 18"/>
          <p:cNvSpPr/>
          <p:nvPr/>
        </p:nvSpPr>
        <p:spPr>
          <a:xfrm>
            <a:off x="4643438" y="2857500"/>
            <a:ext cx="1785937"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Grossista di settore</a:t>
            </a:r>
          </a:p>
        </p:txBody>
      </p:sp>
      <p:sp>
        <p:nvSpPr>
          <p:cNvPr id="20" name="Rettangolo arrotondato 19"/>
          <p:cNvSpPr/>
          <p:nvPr/>
        </p:nvSpPr>
        <p:spPr>
          <a:xfrm>
            <a:off x="7000875" y="2857500"/>
            <a:ext cx="1785938"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Grossista specializzato</a:t>
            </a:r>
          </a:p>
        </p:txBody>
      </p:sp>
      <p:sp>
        <p:nvSpPr>
          <p:cNvPr id="21" name="Rettangolo arrotondato 20"/>
          <p:cNvSpPr/>
          <p:nvPr/>
        </p:nvSpPr>
        <p:spPr>
          <a:xfrm>
            <a:off x="6072188" y="4429125"/>
            <a:ext cx="1785937"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Grossista regionale</a:t>
            </a:r>
          </a:p>
        </p:txBody>
      </p:sp>
      <p:sp>
        <p:nvSpPr>
          <p:cNvPr id="22" name="Rettangolo arrotondato 21"/>
          <p:cNvSpPr/>
          <p:nvPr/>
        </p:nvSpPr>
        <p:spPr>
          <a:xfrm>
            <a:off x="3500438" y="4429125"/>
            <a:ext cx="1785937"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Grossista locale</a:t>
            </a:r>
          </a:p>
        </p:txBody>
      </p:sp>
      <p:sp>
        <p:nvSpPr>
          <p:cNvPr id="23" name="Rettangolo arrotondato 22"/>
          <p:cNvSpPr/>
          <p:nvPr/>
        </p:nvSpPr>
        <p:spPr>
          <a:xfrm>
            <a:off x="1000125" y="4429125"/>
            <a:ext cx="1785938" cy="85725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t>Dettagliante</a:t>
            </a:r>
          </a:p>
        </p:txBody>
      </p:sp>
      <p:cxnSp>
        <p:nvCxnSpPr>
          <p:cNvPr id="25" name="Connettore 2 24"/>
          <p:cNvCxnSpPr>
            <a:endCxn id="18" idx="1"/>
          </p:cNvCxnSpPr>
          <p:nvPr/>
        </p:nvCxnSpPr>
        <p:spPr>
          <a:xfrm flipV="1">
            <a:off x="1666875" y="3286125"/>
            <a:ext cx="476250" cy="127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7" name="Connettore 2 26"/>
          <p:cNvCxnSpPr>
            <a:stCxn id="18" idx="3"/>
            <a:endCxn id="19" idx="1"/>
          </p:cNvCxnSpPr>
          <p:nvPr/>
        </p:nvCxnSpPr>
        <p:spPr>
          <a:xfrm>
            <a:off x="3929063" y="3286125"/>
            <a:ext cx="71437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Connettore 2 29"/>
          <p:cNvCxnSpPr>
            <a:stCxn id="19" idx="3"/>
            <a:endCxn id="20" idx="1"/>
          </p:cNvCxnSpPr>
          <p:nvPr/>
        </p:nvCxnSpPr>
        <p:spPr>
          <a:xfrm>
            <a:off x="6429375" y="3286125"/>
            <a:ext cx="571500"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2" name="Connettore 2 31"/>
          <p:cNvCxnSpPr>
            <a:stCxn id="20" idx="2"/>
            <a:endCxn id="21" idx="0"/>
          </p:cNvCxnSpPr>
          <p:nvPr/>
        </p:nvCxnSpPr>
        <p:spPr>
          <a:xfrm rot="5400000">
            <a:off x="7073106" y="3607594"/>
            <a:ext cx="714375" cy="9286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4" name="Connettore 2 33"/>
          <p:cNvCxnSpPr>
            <a:stCxn id="21" idx="1"/>
            <a:endCxn id="22" idx="3"/>
          </p:cNvCxnSpPr>
          <p:nvPr/>
        </p:nvCxnSpPr>
        <p:spPr>
          <a:xfrm rot="10800000">
            <a:off x="5286375" y="4857750"/>
            <a:ext cx="785813"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Connettore 2 35"/>
          <p:cNvCxnSpPr>
            <a:stCxn id="22" idx="1"/>
            <a:endCxn id="23" idx="3"/>
          </p:cNvCxnSpPr>
          <p:nvPr/>
        </p:nvCxnSpPr>
        <p:spPr>
          <a:xfrm rot="10800000">
            <a:off x="2786063" y="4857750"/>
            <a:ext cx="714375" cy="158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218" name="CasellaDiTesto 39"/>
          <p:cNvSpPr txBox="1">
            <a:spLocks noChangeArrowheads="1"/>
          </p:cNvSpPr>
          <p:nvPr/>
        </p:nvSpPr>
        <p:spPr bwMode="auto">
          <a:xfrm>
            <a:off x="285750" y="5546725"/>
            <a:ext cx="8534400" cy="7016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lnSpc>
                <a:spcPct val="110000"/>
              </a:lnSpc>
            </a:pPr>
            <a:r>
              <a:rPr lang="it-IT">
                <a:solidFill>
                  <a:srgbClr val="000000"/>
                </a:solidFill>
                <a:latin typeface="Calibri" pitchFamily="34" charset="0"/>
              </a:rPr>
              <a:t>E’ evidente che un flusso logistico così articolato modifica la catena del valore e rischia di aumentare il prezzo al consumo rispetto a un flusso più diretto.</a:t>
            </a:r>
          </a:p>
        </p:txBody>
      </p:sp>
    </p:spTree>
    <p:extLst>
      <p:ext uri="{BB962C8B-B14F-4D97-AF65-F5344CB8AC3E}">
        <p14:creationId xmlns:p14="http://schemas.microsoft.com/office/powerpoint/2010/main" xmlns="" val="178597304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I canali distributivi (</a:t>
            </a:r>
            <a:r>
              <a:rPr lang="it-IT" sz="2400" dirty="0" err="1">
                <a:latin typeface="Copperplate Gothic Bold" pitchFamily="34" charset="0"/>
                <a:ea typeface="+mj-ea"/>
                <a:cs typeface="+mj-cs"/>
              </a:rPr>
              <a:t>iii</a:t>
            </a:r>
            <a:r>
              <a:rPr lang="it-IT" sz="2400" dirty="0">
                <a:latin typeface="Copperplate Gothic Bold" pitchFamily="34" charset="0"/>
                <a:ea typeface="+mj-ea"/>
                <a:cs typeface="+mj-cs"/>
              </a:rPr>
              <a:t>)</a:t>
            </a:r>
          </a:p>
        </p:txBody>
      </p:sp>
      <p:sp>
        <p:nvSpPr>
          <p:cNvPr id="5" name="Segnaposto numero diapositiva 4"/>
          <p:cNvSpPr>
            <a:spLocks noGrp="1"/>
          </p:cNvSpPr>
          <p:nvPr>
            <p:ph type="sldNum" sz="quarter" idx="12"/>
          </p:nvPr>
        </p:nvSpPr>
        <p:spPr>
          <a:xfrm>
            <a:off x="6464300" y="6492875"/>
            <a:ext cx="2222500" cy="365125"/>
          </a:xfrm>
        </p:spPr>
        <p:txBody>
          <a:bodyPr/>
          <a:lstStyle/>
          <a:p>
            <a:pPr>
              <a:defRPr/>
            </a:pPr>
            <a:fld id="{9C9D97F6-9FDA-40FE-9387-B873EBDCF982}" type="slidenum">
              <a:rPr lang="it-IT" sz="1600"/>
              <a:pPr>
                <a:defRPr/>
              </a:pPr>
              <a:t>47</a:t>
            </a:fld>
            <a:endParaRPr lang="it-IT" sz="1600" dirty="0"/>
          </a:p>
        </p:txBody>
      </p:sp>
      <p:sp>
        <p:nvSpPr>
          <p:cNvPr id="52228" name="CasellaDiTesto 16"/>
          <p:cNvSpPr txBox="1">
            <a:spLocks noChangeArrowheads="1"/>
          </p:cNvSpPr>
          <p:nvPr/>
        </p:nvSpPr>
        <p:spPr bwMode="auto">
          <a:xfrm>
            <a:off x="285750" y="1357313"/>
            <a:ext cx="8534400" cy="1311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lnSpc>
                <a:spcPct val="110000"/>
              </a:lnSpc>
            </a:pPr>
            <a:r>
              <a:rPr lang="it-IT">
                <a:solidFill>
                  <a:srgbClr val="000000"/>
                </a:solidFill>
                <a:latin typeface="Calibri" pitchFamily="34" charset="0"/>
              </a:rPr>
              <a:t>Un’altra caratteristica importante dei modelli distributivi consiste nelle dimensioni e nel carattere delle unità di vendita nei diversi Paesi</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pPr>
            <a:r>
              <a:rPr lang="it-IT">
                <a:solidFill>
                  <a:srgbClr val="000000"/>
                </a:solidFill>
                <a:latin typeface="Calibri" pitchFamily="34" charset="0"/>
              </a:rPr>
              <a:t>Confrontiamo, ad esempio, la distribuzione in USA vs in India.</a:t>
            </a:r>
          </a:p>
        </p:txBody>
      </p:sp>
      <p:pic>
        <p:nvPicPr>
          <p:cNvPr id="52229"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57188" y="2857500"/>
            <a:ext cx="1071562" cy="8032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230" name="CasellaDiTesto 23"/>
          <p:cNvSpPr txBox="1">
            <a:spLocks noChangeArrowheads="1"/>
          </p:cNvSpPr>
          <p:nvPr/>
        </p:nvSpPr>
        <p:spPr bwMode="auto">
          <a:xfrm>
            <a:off x="1928813" y="2857500"/>
            <a:ext cx="5286375"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a:latin typeface="Calibri" pitchFamily="34" charset="0"/>
              </a:rPr>
              <a:t>Predominano le </a:t>
            </a:r>
            <a:r>
              <a:rPr lang="it-IT" b="1">
                <a:latin typeface="Calibri" pitchFamily="34" charset="0"/>
              </a:rPr>
              <a:t>imprese della grande distribuzione</a:t>
            </a:r>
          </a:p>
        </p:txBody>
      </p:sp>
      <p:pic>
        <p:nvPicPr>
          <p:cNvPr id="52231" name="Picture 3"/>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57188" y="4071938"/>
            <a:ext cx="1106487" cy="7381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2232" name="CasellaDiTesto 25"/>
          <p:cNvSpPr txBox="1">
            <a:spLocks noChangeArrowheads="1"/>
          </p:cNvSpPr>
          <p:nvPr/>
        </p:nvSpPr>
        <p:spPr bwMode="auto">
          <a:xfrm>
            <a:off x="1928813" y="4000500"/>
            <a:ext cx="6786562" cy="20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r>
              <a:rPr lang="it-IT">
                <a:latin typeface="Calibri" pitchFamily="34" charset="0"/>
              </a:rPr>
              <a:t>Esistono </a:t>
            </a:r>
            <a:r>
              <a:rPr lang="it-IT" b="1">
                <a:latin typeface="Calibri" pitchFamily="34" charset="0"/>
              </a:rPr>
              <a:t>milioni di dettaglianti</a:t>
            </a:r>
            <a:r>
              <a:rPr lang="it-IT">
                <a:latin typeface="Calibri" pitchFamily="34" charset="0"/>
              </a:rPr>
              <a:t> che gestiscono piccoli punti vendita.</a:t>
            </a:r>
          </a:p>
          <a:p>
            <a:pPr algn="just" eaLnBrk="1" hangingPunct="1"/>
            <a:r>
              <a:rPr lang="it-IT">
                <a:latin typeface="Calibri" pitchFamily="34" charset="0"/>
              </a:rPr>
              <a:t>Il loro ricarico teorico è alto, ma nella pratica si abbassa per via dell’abitudine a negoziare. </a:t>
            </a:r>
          </a:p>
          <a:p>
            <a:pPr algn="just" eaLnBrk="1" hangingPunct="1"/>
            <a:r>
              <a:rPr lang="it-IT">
                <a:latin typeface="Calibri" pitchFamily="34" charset="0"/>
              </a:rPr>
              <a:t>I consumatori hanno l’abitudine a comprare tutti i giorni piccolo quantitativi di prodotto (per motivi finanziari, per i trasporti a piedi o in bicicletta, per gli spazi ridotti in casa e per la frequente assenza di frigoriferi)</a:t>
            </a:r>
          </a:p>
        </p:txBody>
      </p:sp>
    </p:spTree>
    <p:extLst>
      <p:ext uri="{BB962C8B-B14F-4D97-AF65-F5344CB8AC3E}">
        <p14:creationId xmlns:p14="http://schemas.microsoft.com/office/powerpoint/2010/main" xmlns="" val="225204989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Il valore del Paese d’origine (i)</a:t>
            </a:r>
          </a:p>
        </p:txBody>
      </p:sp>
      <p:sp>
        <p:nvSpPr>
          <p:cNvPr id="53251" name="CasellaDiTesto 20"/>
          <p:cNvSpPr txBox="1">
            <a:spLocks noChangeArrowheads="1"/>
          </p:cNvSpPr>
          <p:nvPr/>
        </p:nvSpPr>
        <p:spPr bwMode="auto">
          <a:xfrm>
            <a:off x="323850" y="1503363"/>
            <a:ext cx="8534400" cy="31400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lnSpc>
                <a:spcPct val="110000"/>
              </a:lnSpc>
            </a:pPr>
            <a:r>
              <a:rPr lang="it-IT">
                <a:solidFill>
                  <a:srgbClr val="000000"/>
                </a:solidFill>
                <a:latin typeface="Calibri" pitchFamily="34" charset="0"/>
              </a:rPr>
              <a:t>La percezione del Paese d’origine riguarda le associazioni di idee e i giudizi che vengono alla mente quando si pensa a un determinato Paese. </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pPr>
            <a:r>
              <a:rPr lang="it-IT">
                <a:solidFill>
                  <a:srgbClr val="000000"/>
                </a:solidFill>
                <a:latin typeface="Calibri" pitchFamily="34" charset="0"/>
              </a:rPr>
              <a:t>La costruzione dell’immagine del Paese all’estero è un processo lungo e articolato che tipicamente le istituzioni cercano di gestire al fine di favorire le esportazioni e attirare imprese e investitori stranieri.</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pPr>
            <a:r>
              <a:rPr lang="it-IT">
                <a:solidFill>
                  <a:srgbClr val="000000"/>
                </a:solidFill>
                <a:latin typeface="Calibri" pitchFamily="34" charset="0"/>
              </a:rPr>
              <a:t>In tutto il mondo oramai i Paesi sono considerati veri e propri marchi, tanto che si parla di </a:t>
            </a:r>
            <a:r>
              <a:rPr lang="it-IT" b="1" i="1">
                <a:solidFill>
                  <a:srgbClr val="000000"/>
                </a:solidFill>
                <a:latin typeface="Calibri" pitchFamily="34" charset="0"/>
              </a:rPr>
              <a:t>Country brand equity</a:t>
            </a:r>
            <a:r>
              <a:rPr lang="it-IT">
                <a:solidFill>
                  <a:srgbClr val="000000"/>
                </a:solidFill>
                <a:latin typeface="Calibri" pitchFamily="34" charset="0"/>
              </a:rPr>
              <a:t>.</a:t>
            </a:r>
          </a:p>
          <a:p>
            <a:pPr algn="just" eaLnBrk="1" hangingPunct="1">
              <a:lnSpc>
                <a:spcPct val="110000"/>
              </a:lnSpc>
            </a:pPr>
            <a:endParaRPr lang="it-IT">
              <a:solidFill>
                <a:srgbClr val="000000"/>
              </a:solidFill>
              <a:latin typeface="Calibri" pitchFamily="34" charset="0"/>
            </a:endParaRPr>
          </a:p>
        </p:txBody>
      </p:sp>
    </p:spTree>
    <p:extLst>
      <p:ext uri="{BB962C8B-B14F-4D97-AF65-F5344CB8AC3E}">
        <p14:creationId xmlns:p14="http://schemas.microsoft.com/office/powerpoint/2010/main" xmlns="" val="238537295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DA4F39C7-D5F2-4A42-BF91-336AE4C2728A}" type="slidenum">
              <a:rPr lang="it-IT" smtClean="0"/>
              <a:pPr>
                <a:defRPr/>
              </a:pPr>
              <a:t>49</a:t>
            </a:fld>
            <a:endParaRPr lang="it-IT" smtClean="0"/>
          </a:p>
        </p:txBody>
      </p:sp>
      <p:pic>
        <p:nvPicPr>
          <p:cNvPr id="54275" name="Picture 2" descr="C:\Users\Carpediem\Desktop\corso CUOA\corso mktg intern\immagini libro\3\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787400" y="1412875"/>
            <a:ext cx="7367588" cy="3643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Il valore del Paese d’origine (</a:t>
            </a:r>
            <a:r>
              <a:rPr lang="it-IT" sz="2400" dirty="0" err="1">
                <a:latin typeface="Copperplate Gothic Bold" pitchFamily="34" charset="0"/>
                <a:ea typeface="+mj-ea"/>
                <a:cs typeface="+mj-cs"/>
              </a:rPr>
              <a:t>ii</a:t>
            </a:r>
            <a:r>
              <a:rPr lang="it-IT" sz="2400" dirty="0">
                <a:latin typeface="Copperplate Gothic Bold" pitchFamily="34" charset="0"/>
                <a:ea typeface="+mj-ea"/>
                <a:cs typeface="+mj-cs"/>
              </a:rPr>
              <a:t>): </a:t>
            </a:r>
          </a:p>
          <a:p>
            <a:pPr algn="ctr" fontAlgn="auto">
              <a:spcAft>
                <a:spcPts val="0"/>
              </a:spcAft>
              <a:defRPr/>
            </a:pPr>
            <a:r>
              <a:rPr lang="it-IT" sz="2400" dirty="0">
                <a:latin typeface="Copperplate Gothic Bold" pitchFamily="34" charset="0"/>
                <a:ea typeface="+mj-ea"/>
                <a:cs typeface="+mj-cs"/>
              </a:rPr>
              <a:t>Associazioni all’ Italia</a:t>
            </a:r>
          </a:p>
        </p:txBody>
      </p:sp>
      <p:sp>
        <p:nvSpPr>
          <p:cNvPr id="54277" name="Rettangolo 6"/>
          <p:cNvSpPr>
            <a:spLocks noChangeArrowheads="1"/>
          </p:cNvSpPr>
          <p:nvPr/>
        </p:nvSpPr>
        <p:spPr bwMode="auto">
          <a:xfrm>
            <a:off x="468313" y="5229225"/>
            <a:ext cx="8180387"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p>
            <a:r>
              <a:rPr lang="it-IT">
                <a:solidFill>
                  <a:srgbClr val="000000"/>
                </a:solidFill>
                <a:latin typeface="Calibri" pitchFamily="34" charset="0"/>
              </a:rPr>
              <a:t>Il lusso, la moda e il cibo fanno da portabandiera per l’Italia: è l’immagine di un paese</a:t>
            </a:r>
          </a:p>
          <a:p>
            <a:r>
              <a:rPr lang="it-IT">
                <a:solidFill>
                  <a:srgbClr val="000000"/>
                </a:solidFill>
                <a:latin typeface="Calibri" pitchFamily="34" charset="0"/>
              </a:rPr>
              <a:t>che crea stile in tutto il mondo, ma fatica nei settori ad alto contenuto tecnologico.</a:t>
            </a:r>
            <a:endParaRPr lang="it-IT">
              <a:latin typeface="Calibri" pitchFamily="34" charset="0"/>
            </a:endParaRPr>
          </a:p>
        </p:txBody>
      </p:sp>
    </p:spTree>
    <p:extLst>
      <p:ext uri="{BB962C8B-B14F-4D97-AF65-F5344CB8AC3E}">
        <p14:creationId xmlns:p14="http://schemas.microsoft.com/office/powerpoint/2010/main" xmlns="" val="4264400243"/>
      </p:ext>
    </p:extLst>
  </p:cSld>
  <p:clrMapOvr>
    <a:masterClrMapping/>
  </p:clrMapOvr>
  <p:transition advClick="0" advTm="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p:txBody>
          <a:bodyPr/>
          <a:lstStyle/>
          <a:p>
            <a:pPr>
              <a:defRPr/>
            </a:pPr>
            <a:fld id="{8A3C3BF9-1E86-48A4-AE1D-F2AB5CB39E3C}" type="slidenum">
              <a:rPr lang="it-IT" sz="1600"/>
              <a:pPr>
                <a:defRPr/>
              </a:pPr>
              <a:t>5</a:t>
            </a:fld>
            <a:endParaRPr lang="it-IT" sz="1600" dirty="0"/>
          </a:p>
        </p:txBody>
      </p:sp>
      <p:sp>
        <p:nvSpPr>
          <p:cNvPr id="6" name="CasellaDiTesto 5"/>
          <p:cNvSpPr txBox="1"/>
          <p:nvPr/>
        </p:nvSpPr>
        <p:spPr>
          <a:xfrm>
            <a:off x="323850" y="1741488"/>
            <a:ext cx="8496300" cy="3665537"/>
          </a:xfrm>
          <a:prstGeom prst="rect">
            <a:avLst/>
          </a:prstGeom>
          <a:noFill/>
        </p:spPr>
        <p:txBody>
          <a:bodyPr>
            <a:spAutoFit/>
          </a:bodyPr>
          <a:lstStyle/>
          <a:p>
            <a:pPr algn="just" fontAlgn="auto">
              <a:spcBef>
                <a:spcPts val="0"/>
              </a:spcBef>
              <a:spcAft>
                <a:spcPts val="0"/>
              </a:spcAft>
              <a:defRPr/>
            </a:pPr>
            <a:r>
              <a:rPr lang="it-IT" dirty="0">
                <a:latin typeface="+mn-lt"/>
                <a:cs typeface="+mn-cs"/>
              </a:rPr>
              <a:t>Ci sono </a:t>
            </a:r>
            <a:r>
              <a:rPr lang="it-IT" b="1" dirty="0">
                <a:latin typeface="+mn-lt"/>
                <a:cs typeface="+mn-cs"/>
              </a:rPr>
              <a:t>fattori </a:t>
            </a:r>
            <a:r>
              <a:rPr lang="it-IT" dirty="0">
                <a:latin typeface="+mn-lt"/>
                <a:cs typeface="+mn-cs"/>
              </a:rPr>
              <a:t>che spingono sempre più imprese a lanciarsi nel </a:t>
            </a:r>
            <a:r>
              <a:rPr lang="it-IT" b="1" dirty="0">
                <a:latin typeface="+mn-lt"/>
                <a:cs typeface="+mn-cs"/>
              </a:rPr>
              <a:t>mercato internazionale</a:t>
            </a:r>
            <a:r>
              <a:rPr lang="it-IT" dirty="0">
                <a:latin typeface="+mn-lt"/>
                <a:cs typeface="+mn-cs"/>
              </a:rPr>
              <a:t>:</a:t>
            </a:r>
          </a:p>
          <a:p>
            <a:pPr algn="just" fontAlgn="auto">
              <a:spcBef>
                <a:spcPts val="0"/>
              </a:spcBef>
              <a:spcAft>
                <a:spcPts val="0"/>
              </a:spcAft>
              <a:buFont typeface="Arial" pitchFamily="34" charset="0"/>
              <a:buChar char="•"/>
              <a:defRPr/>
            </a:pPr>
            <a:endParaRPr lang="it-IT" dirty="0">
              <a:latin typeface="+mn-lt"/>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Qualche mercato estero presenta </a:t>
            </a:r>
            <a:r>
              <a:rPr lang="it-IT" b="1" dirty="0">
                <a:solidFill>
                  <a:prstClr val="black"/>
                </a:solidFill>
                <a:latin typeface="Calibri" pitchFamily="34" charset="0"/>
                <a:cs typeface="+mn-cs"/>
              </a:rPr>
              <a:t>opportunità di profitto</a:t>
            </a:r>
            <a:r>
              <a:rPr lang="it-IT" dirty="0">
                <a:solidFill>
                  <a:prstClr val="black"/>
                </a:solidFill>
                <a:latin typeface="Calibri" pitchFamily="34" charset="0"/>
                <a:cs typeface="+mn-cs"/>
              </a:rPr>
              <a:t> più elevate rispetto al mercato interno</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E’ necessario accrescere la base di clientela per ottenere i vantaggi delle </a:t>
            </a:r>
            <a:r>
              <a:rPr lang="it-IT" b="1" dirty="0">
                <a:solidFill>
                  <a:prstClr val="black"/>
                </a:solidFill>
                <a:latin typeface="Calibri" pitchFamily="34" charset="0"/>
                <a:cs typeface="+mn-cs"/>
              </a:rPr>
              <a:t>economie di scala</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Si vuole </a:t>
            </a:r>
            <a:r>
              <a:rPr lang="it-IT" b="1" dirty="0">
                <a:solidFill>
                  <a:prstClr val="black"/>
                </a:solidFill>
                <a:latin typeface="Calibri" pitchFamily="34" charset="0"/>
                <a:cs typeface="+mn-cs"/>
              </a:rPr>
              <a:t>ridurre la propria dipendenza da un unico mercato</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Concorrenti globali con prodotti migliori o prezzi più bassi potrebbero attaccare il mercato interno dell’impresa, la quale potrebbe decidere di contrattaccare nei loro mercati interni</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b="1" dirty="0">
                <a:solidFill>
                  <a:prstClr val="black"/>
                </a:solidFill>
                <a:latin typeface="Calibri" pitchFamily="34" charset="0"/>
                <a:cs typeface="+mn-cs"/>
              </a:rPr>
              <a:t>I clienti si trasferiscono all’estero</a:t>
            </a:r>
            <a:r>
              <a:rPr lang="it-IT" dirty="0">
                <a:solidFill>
                  <a:prstClr val="black"/>
                </a:solidFill>
                <a:latin typeface="Calibri" pitchFamily="34" charset="0"/>
                <a:cs typeface="+mn-cs"/>
              </a:rPr>
              <a:t> e chiedono un servizio internazionale</a:t>
            </a:r>
          </a:p>
          <a:p>
            <a:pPr algn="just" fontAlgn="auto">
              <a:spcBef>
                <a:spcPts val="0"/>
              </a:spcBef>
              <a:spcAft>
                <a:spcPts val="0"/>
              </a:spcAft>
              <a:defRPr/>
            </a:pPr>
            <a:endParaRPr lang="it-IT" dirty="0">
              <a:latin typeface="+mn-lt"/>
              <a:cs typeface="+mn-cs"/>
            </a:endParaRPr>
          </a:p>
        </p:txBody>
      </p:sp>
      <p:sp>
        <p:nvSpPr>
          <p:cNvPr id="8"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Decidere se operare all’estero</a:t>
            </a:r>
          </a:p>
        </p:txBody>
      </p:sp>
    </p:spTree>
    <p:extLst>
      <p:ext uri="{BB962C8B-B14F-4D97-AF65-F5344CB8AC3E}">
        <p14:creationId xmlns:p14="http://schemas.microsoft.com/office/powerpoint/2010/main" xmlns="" val="20361317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B6041282-B89C-4F8D-A2A7-F30395F37C77}" type="slidenum">
              <a:rPr lang="it-IT" smtClean="0"/>
              <a:pPr>
                <a:defRPr/>
              </a:pPr>
              <a:t>50</a:t>
            </a:fld>
            <a:endParaRPr lang="it-IT" smtClean="0"/>
          </a:p>
        </p:txBody>
      </p:sp>
      <p:pic>
        <p:nvPicPr>
          <p:cNvPr id="55299" name="Picture 2" descr="C:\Users\Carpediem\Desktop\corso CUOA\corso mktg intern\immagini libro\3\3.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2124075" y="1406525"/>
            <a:ext cx="5368925" cy="3535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6"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Il valore del Paese d’origine (</a:t>
            </a:r>
            <a:r>
              <a:rPr lang="it-IT" sz="2400" dirty="0" err="1">
                <a:latin typeface="Copperplate Gothic Bold" pitchFamily="34" charset="0"/>
                <a:ea typeface="+mj-ea"/>
                <a:cs typeface="+mj-cs"/>
              </a:rPr>
              <a:t>iii</a:t>
            </a:r>
            <a:r>
              <a:rPr lang="it-IT" sz="2400" dirty="0">
                <a:latin typeface="Copperplate Gothic Bold" pitchFamily="34" charset="0"/>
                <a:ea typeface="+mj-ea"/>
                <a:cs typeface="+mj-cs"/>
              </a:rPr>
              <a:t>): </a:t>
            </a:r>
          </a:p>
          <a:p>
            <a:pPr algn="ctr" fontAlgn="auto">
              <a:spcAft>
                <a:spcPts val="0"/>
              </a:spcAft>
              <a:defRPr/>
            </a:pPr>
            <a:r>
              <a:rPr lang="it-IT" sz="2400" dirty="0">
                <a:latin typeface="Copperplate Gothic Bold" pitchFamily="34" charset="0"/>
                <a:ea typeface="+mj-ea"/>
                <a:cs typeface="+mj-cs"/>
              </a:rPr>
              <a:t>Effetto Paese </a:t>
            </a:r>
          </a:p>
        </p:txBody>
      </p:sp>
      <p:sp>
        <p:nvSpPr>
          <p:cNvPr id="55301" name="Rettangolo 7"/>
          <p:cNvSpPr>
            <a:spLocks noChangeArrowheads="1"/>
          </p:cNvSpPr>
          <p:nvPr/>
        </p:nvSpPr>
        <p:spPr bwMode="auto">
          <a:xfrm>
            <a:off x="179388" y="4941888"/>
            <a:ext cx="8713787" cy="18145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algn="just"/>
            <a:r>
              <a:rPr lang="it-IT" sz="1600">
                <a:solidFill>
                  <a:srgbClr val="000000"/>
                </a:solidFill>
                <a:latin typeface="Calibri" pitchFamily="34" charset="0"/>
              </a:rPr>
              <a:t>La Fiat è svantaggiata da un investimento nel brand iniziato da troppo poco tempo per portare i suoi frutti e da un’immagine non positiva dell’ Italia nel panorama mondiale in questo particolare settore.</a:t>
            </a:r>
          </a:p>
          <a:p>
            <a:pPr algn="just"/>
            <a:r>
              <a:rPr lang="it-IT" sz="1600">
                <a:solidFill>
                  <a:srgbClr val="000000"/>
                </a:solidFill>
                <a:latin typeface="Calibri" pitchFamily="34" charset="0"/>
              </a:rPr>
              <a:t>L’impresa ha davanti a sé due alternative: la prima, difficilmente percorribile, è quella di </a:t>
            </a:r>
          </a:p>
          <a:p>
            <a:pPr algn="just"/>
            <a:r>
              <a:rPr lang="it-IT" sz="1600">
                <a:solidFill>
                  <a:srgbClr val="000000"/>
                </a:solidFill>
                <a:latin typeface="Calibri" pitchFamily="34" charset="0"/>
              </a:rPr>
              <a:t>neutralizzare l’effetto paese. Per perseguire  tale strategia è necessario un forte aumento dei volumi e la conquista di posizioni forti in tutte le aree. La seconda alternativa riguarda l’opportunità di puntare </a:t>
            </a:r>
          </a:p>
          <a:p>
            <a:pPr algn="just"/>
            <a:r>
              <a:rPr lang="it-IT" sz="1600">
                <a:solidFill>
                  <a:srgbClr val="000000"/>
                </a:solidFill>
                <a:latin typeface="Calibri" pitchFamily="34" charset="0"/>
              </a:rPr>
              <a:t>sul design e sullo stile delle automobili, caratteristica questa per la quale l’Italia è fortemente riconosciuta.</a:t>
            </a:r>
            <a:endParaRPr lang="it-IT" sz="1600">
              <a:latin typeface="Calibri" pitchFamily="34" charset="0"/>
            </a:endParaRPr>
          </a:p>
        </p:txBody>
      </p:sp>
    </p:spTree>
    <p:extLst>
      <p:ext uri="{BB962C8B-B14F-4D97-AF65-F5344CB8AC3E}">
        <p14:creationId xmlns:p14="http://schemas.microsoft.com/office/powerpoint/2010/main" xmlns="" val="2394378694"/>
      </p:ext>
    </p:extLst>
  </p:cSld>
  <p:clrMapOvr>
    <a:masterClrMapping/>
  </p:clrMapOvr>
  <p:transition advClick="0" advTm="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Il valore del Paese d’origine (</a:t>
            </a:r>
            <a:r>
              <a:rPr lang="it-IT" sz="2400" dirty="0" err="1">
                <a:latin typeface="Copperplate Gothic Bold" pitchFamily="34" charset="0"/>
                <a:ea typeface="+mj-ea"/>
                <a:cs typeface="+mj-cs"/>
              </a:rPr>
              <a:t>iv</a:t>
            </a:r>
            <a:r>
              <a:rPr lang="it-IT" sz="2400" dirty="0">
                <a:latin typeface="Copperplate Gothic Bold" pitchFamily="34" charset="0"/>
                <a:ea typeface="+mj-ea"/>
                <a:cs typeface="+mj-cs"/>
              </a:rPr>
              <a:t>)</a:t>
            </a:r>
          </a:p>
        </p:txBody>
      </p:sp>
      <p:sp>
        <p:nvSpPr>
          <p:cNvPr id="21" name="CasellaDiTesto 20"/>
          <p:cNvSpPr txBox="1"/>
          <p:nvPr/>
        </p:nvSpPr>
        <p:spPr>
          <a:xfrm>
            <a:off x="285750" y="1357313"/>
            <a:ext cx="8534400" cy="3443287"/>
          </a:xfrm>
          <a:prstGeom prst="rect">
            <a:avLst/>
          </a:prstGeom>
          <a:noFill/>
        </p:spPr>
        <p:txBody>
          <a:bodyPr>
            <a:spAutoFit/>
          </a:bodyPr>
          <a:lstStyle/>
          <a:p>
            <a:pPr algn="just" fontAlgn="auto">
              <a:lnSpc>
                <a:spcPct val="110000"/>
              </a:lnSpc>
              <a:spcBef>
                <a:spcPts val="0"/>
              </a:spcBef>
              <a:spcAft>
                <a:spcPts val="0"/>
              </a:spcAft>
              <a:defRPr/>
            </a:pPr>
            <a:r>
              <a:rPr lang="it-IT" dirty="0">
                <a:solidFill>
                  <a:prstClr val="black"/>
                </a:solidFill>
                <a:latin typeface="Calibri" pitchFamily="34" charset="0"/>
                <a:cs typeface="+mn-cs"/>
              </a:rPr>
              <a:t>Da diversi studi sul valore del Paese d’origine sono emersi i seguenti risultati:</a:t>
            </a:r>
          </a:p>
          <a:p>
            <a:pPr algn="just" fontAlgn="auto">
              <a:lnSpc>
                <a:spcPct val="110000"/>
              </a:lnSpc>
              <a:spcBef>
                <a:spcPts val="0"/>
              </a:spcBef>
              <a:spcAft>
                <a:spcPts val="0"/>
              </a:spcAf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La gente è spesso </a:t>
            </a:r>
            <a:r>
              <a:rPr lang="it-IT" b="1" dirty="0">
                <a:solidFill>
                  <a:prstClr val="black"/>
                </a:solidFill>
                <a:latin typeface="Calibri" pitchFamily="34" charset="0"/>
                <a:cs typeface="+mn-cs"/>
              </a:rPr>
              <a:t>etnocentrica</a:t>
            </a:r>
            <a:r>
              <a:rPr lang="it-IT" dirty="0">
                <a:solidFill>
                  <a:prstClr val="black"/>
                </a:solidFill>
                <a:latin typeface="Calibri" pitchFamily="34" charset="0"/>
                <a:cs typeface="+mn-cs"/>
              </a:rPr>
              <a:t> e ben disposta nei confronti dei prodotti provenienti dal proprio Paese. Ciò non vale o vale in misura minore per i Paesi poco sviluppati</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Più l’immagine del Paese è positiva, più l’etichetta </a:t>
            </a:r>
            <a:r>
              <a:rPr lang="it-IT" b="1" dirty="0">
                <a:solidFill>
                  <a:prstClr val="black"/>
                </a:solidFill>
                <a:latin typeface="Calibri" pitchFamily="34" charset="0"/>
                <a:cs typeface="+mn-cs"/>
              </a:rPr>
              <a:t>“</a:t>
            </a:r>
            <a:r>
              <a:rPr lang="it-IT" b="1" dirty="0" err="1">
                <a:solidFill>
                  <a:prstClr val="black"/>
                </a:solidFill>
                <a:latin typeface="Calibri" pitchFamily="34" charset="0"/>
                <a:cs typeface="+mn-cs"/>
              </a:rPr>
              <a:t>Made</a:t>
            </a:r>
            <a:r>
              <a:rPr lang="it-IT" b="1" dirty="0">
                <a:solidFill>
                  <a:prstClr val="black"/>
                </a:solidFill>
                <a:latin typeface="Calibri" pitchFamily="34" charset="0"/>
                <a:cs typeface="+mn-cs"/>
              </a:rPr>
              <a:t> </a:t>
            </a:r>
            <a:r>
              <a:rPr lang="it-IT" b="1" dirty="0" err="1">
                <a:solidFill>
                  <a:prstClr val="black"/>
                </a:solidFill>
                <a:latin typeface="Calibri" pitchFamily="34" charset="0"/>
                <a:cs typeface="+mn-cs"/>
              </a:rPr>
              <a:t>in…</a:t>
            </a:r>
            <a:r>
              <a:rPr lang="it-IT" b="1" dirty="0">
                <a:solidFill>
                  <a:prstClr val="black"/>
                </a:solidFill>
                <a:latin typeface="Calibri" pitchFamily="34" charset="0"/>
                <a:cs typeface="+mn-cs"/>
              </a:rPr>
              <a:t>” </a:t>
            </a:r>
            <a:r>
              <a:rPr lang="it-IT" dirty="0">
                <a:solidFill>
                  <a:prstClr val="black"/>
                </a:solidFill>
                <a:latin typeface="Calibri" pitchFamily="34" charset="0"/>
                <a:cs typeface="+mn-cs"/>
              </a:rPr>
              <a:t>dovrebbe essere posta in vista</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L’impatto del Paese d’origine varia in funzione del tipo di prodotto: i consumatori vogliono sapere dove viene fabbricata un’automobile, ma non sono interessati alla provenienza dell’olio lubrificante</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Alcuni Paesi godono di una </a:t>
            </a:r>
            <a:r>
              <a:rPr lang="it-IT" b="1" dirty="0">
                <a:solidFill>
                  <a:prstClr val="black"/>
                </a:solidFill>
                <a:latin typeface="Calibri" pitchFamily="34" charset="0"/>
                <a:cs typeface="+mn-cs"/>
              </a:rPr>
              <a:t>reputazione positiva</a:t>
            </a:r>
            <a:r>
              <a:rPr lang="it-IT" dirty="0">
                <a:solidFill>
                  <a:prstClr val="black"/>
                </a:solidFill>
                <a:latin typeface="Calibri" pitchFamily="34" charset="0"/>
                <a:cs typeface="+mn-cs"/>
              </a:rPr>
              <a:t> per determinati prodotti; es.:</a:t>
            </a:r>
          </a:p>
          <a:p>
            <a:pPr algn="just" fontAlgn="auto">
              <a:lnSpc>
                <a:spcPct val="110000"/>
              </a:lnSpc>
              <a:spcBef>
                <a:spcPts val="0"/>
              </a:spcBef>
              <a:spcAft>
                <a:spcPts val="0"/>
              </a:spcAft>
              <a:defRPr/>
            </a:pPr>
            <a:endParaRPr lang="it-IT" dirty="0">
              <a:solidFill>
                <a:prstClr val="black"/>
              </a:solidFill>
              <a:latin typeface="Calibri" pitchFamily="34" charset="0"/>
              <a:cs typeface="+mn-cs"/>
            </a:endParaRPr>
          </a:p>
        </p:txBody>
      </p:sp>
      <p:pic>
        <p:nvPicPr>
          <p:cNvPr id="56324"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071563" y="4572000"/>
            <a:ext cx="857250" cy="571500"/>
          </a:xfrm>
          <a:prstGeom prst="rect">
            <a:avLst/>
          </a:prstGeom>
          <a:noFill/>
          <a:ln w="9525">
            <a:solidFill>
              <a:schemeClr val="tx1"/>
            </a:solidFill>
            <a:miter lim="800000"/>
            <a:headEnd/>
            <a:tailEnd/>
          </a:ln>
          <a:extLst>
            <a:ext uri="{909E8E84-426E-40DD-AFC4-6F175D3DCCD1}">
              <a14:hiddenFill xmlns:a14="http://schemas.microsoft.com/office/drawing/2010/main" xmlns="">
                <a:solidFill>
                  <a:srgbClr val="FFFFFF"/>
                </a:solidFill>
              </a14:hiddenFill>
            </a:ext>
          </a:extLst>
        </p:spPr>
      </p:pic>
      <p:sp>
        <p:nvSpPr>
          <p:cNvPr id="56325" name="CasellaDiTesto 4"/>
          <p:cNvSpPr txBox="1">
            <a:spLocks noChangeArrowheads="1"/>
          </p:cNvSpPr>
          <p:nvPr/>
        </p:nvSpPr>
        <p:spPr bwMode="auto">
          <a:xfrm>
            <a:off x="2286000" y="4643438"/>
            <a:ext cx="678656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a:latin typeface="Calibri" pitchFamily="34" charset="0"/>
              </a:rPr>
              <a:t>Auto, elettronica di consumo</a:t>
            </a:r>
          </a:p>
        </p:txBody>
      </p:sp>
      <p:pic>
        <p:nvPicPr>
          <p:cNvPr id="56326"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098550" y="5413375"/>
            <a:ext cx="833438" cy="587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327" name="CasellaDiTesto 6"/>
          <p:cNvSpPr txBox="1">
            <a:spLocks noChangeArrowheads="1"/>
          </p:cNvSpPr>
          <p:nvPr/>
        </p:nvSpPr>
        <p:spPr bwMode="auto">
          <a:xfrm>
            <a:off x="2286000" y="5484813"/>
            <a:ext cx="6786563" cy="3698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a:latin typeface="Calibri" pitchFamily="34" charset="0"/>
              </a:rPr>
              <a:t>Innovazioni tecnologiche, bibite, giocattoli, sigarette, jeans</a:t>
            </a:r>
          </a:p>
        </p:txBody>
      </p:sp>
      <p:pic>
        <p:nvPicPr>
          <p:cNvPr id="56328" name="Picture 4"/>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1116013" y="6215063"/>
            <a:ext cx="785812" cy="5238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56329" name="CasellaDiTesto 8"/>
          <p:cNvSpPr txBox="1">
            <a:spLocks noChangeArrowheads="1"/>
          </p:cNvSpPr>
          <p:nvPr/>
        </p:nvSpPr>
        <p:spPr bwMode="auto">
          <a:xfrm>
            <a:off x="2286000" y="6286500"/>
            <a:ext cx="6786563" cy="3698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it-IT">
                <a:latin typeface="Calibri" pitchFamily="34" charset="0"/>
              </a:rPr>
              <a:t>Vino, profumi, beni di lusso</a:t>
            </a:r>
          </a:p>
        </p:txBody>
      </p:sp>
    </p:spTree>
    <p:extLst>
      <p:ext uri="{BB962C8B-B14F-4D97-AF65-F5344CB8AC3E}">
        <p14:creationId xmlns:p14="http://schemas.microsoft.com/office/powerpoint/2010/main" xmlns="" val="125723335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Il valore del Paese d’origine (v)</a:t>
            </a:r>
          </a:p>
        </p:txBody>
      </p:sp>
      <p:sp>
        <p:nvSpPr>
          <p:cNvPr id="21" name="CasellaDiTesto 20"/>
          <p:cNvSpPr txBox="1"/>
          <p:nvPr/>
        </p:nvSpPr>
        <p:spPr>
          <a:xfrm>
            <a:off x="285750" y="1357313"/>
            <a:ext cx="8534400" cy="2835275"/>
          </a:xfrm>
          <a:prstGeom prst="rect">
            <a:avLst/>
          </a:prstGeom>
          <a:noFill/>
        </p:spPr>
        <p:txBody>
          <a:bodyPr>
            <a:spAutoFit/>
          </a:bodyPr>
          <a:lstStyle/>
          <a:p>
            <a:pPr algn="just" fontAlgn="auto">
              <a:lnSpc>
                <a:spcPct val="110000"/>
              </a:lnSpc>
              <a:spcBef>
                <a:spcPts val="0"/>
              </a:spcBef>
              <a:spcAft>
                <a:spcPts val="0"/>
              </a:spcAft>
              <a:defRPr/>
            </a:pPr>
            <a:r>
              <a:rPr lang="it-IT" dirty="0">
                <a:solidFill>
                  <a:prstClr val="black"/>
                </a:solidFill>
                <a:latin typeface="Calibri" pitchFamily="34" charset="0"/>
                <a:cs typeface="+mn-cs"/>
              </a:rPr>
              <a:t>Come aggirare il problema della </a:t>
            </a:r>
            <a:r>
              <a:rPr lang="it-IT" b="1" dirty="0">
                <a:solidFill>
                  <a:prstClr val="black"/>
                </a:solidFill>
                <a:latin typeface="Calibri" pitchFamily="34" charset="0"/>
                <a:cs typeface="+mn-cs"/>
              </a:rPr>
              <a:t>scarsa reputazione </a:t>
            </a:r>
            <a:r>
              <a:rPr lang="it-IT" dirty="0">
                <a:solidFill>
                  <a:prstClr val="black"/>
                </a:solidFill>
                <a:latin typeface="Calibri" pitchFamily="34" charset="0"/>
                <a:cs typeface="+mn-cs"/>
              </a:rPr>
              <a:t>del proprio Paese in un mercato di destinazione potenzialmente attrattivo?</a:t>
            </a:r>
          </a:p>
          <a:p>
            <a:pPr algn="just" fontAlgn="auto">
              <a:lnSpc>
                <a:spcPct val="110000"/>
              </a:lnSpc>
              <a:spcBef>
                <a:spcPts val="0"/>
              </a:spcBef>
              <a:spcAft>
                <a:spcPts val="0"/>
              </a:spcAf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Stringere una </a:t>
            </a:r>
            <a:r>
              <a:rPr lang="it-IT" b="1" dirty="0">
                <a:solidFill>
                  <a:prstClr val="black"/>
                </a:solidFill>
                <a:latin typeface="Calibri" pitchFamily="34" charset="0"/>
                <a:cs typeface="+mn-cs"/>
              </a:rPr>
              <a:t>partnership con un’azienda locale</a:t>
            </a:r>
            <a:r>
              <a:rPr lang="it-IT" dirty="0">
                <a:solidFill>
                  <a:prstClr val="black"/>
                </a:solidFill>
                <a:latin typeface="Calibri" pitchFamily="34" charset="0"/>
                <a:cs typeface="+mn-cs"/>
              </a:rPr>
              <a:t>, ad esempio di co-produzione</a:t>
            </a:r>
          </a:p>
          <a:p>
            <a:pPr marL="266700" indent="-266700" algn="just" fontAlgn="auto">
              <a:lnSpc>
                <a:spcPct val="110000"/>
              </a:lnSpc>
              <a:spcBef>
                <a:spcPts val="0"/>
              </a:spcBef>
              <a:spcAft>
                <a:spcPts val="0"/>
              </a:spcAft>
              <a:buFont typeface="Wingdings" pitchFamily="2" charset="2"/>
              <a:buChar char="Ø"/>
              <a:tabLst>
                <a:tab pos="266700" algn="l"/>
              </a:tabLst>
              <a:defRPr/>
            </a:pPr>
            <a:endParaRPr lang="it-IT" dirty="0">
              <a:solidFill>
                <a:prstClr val="black"/>
              </a:solidFill>
              <a:latin typeface="Calibri" pitchFamily="34" charset="0"/>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Rivolgersi a </a:t>
            </a:r>
            <a:r>
              <a:rPr lang="it-IT" b="1" dirty="0">
                <a:solidFill>
                  <a:prstClr val="black"/>
                </a:solidFill>
                <a:latin typeface="Calibri" pitchFamily="34" charset="0"/>
                <a:cs typeface="+mn-cs"/>
              </a:rPr>
              <a:t>nicchie specifiche</a:t>
            </a:r>
            <a:r>
              <a:rPr lang="it-IT" dirty="0">
                <a:solidFill>
                  <a:prstClr val="black"/>
                </a:solidFill>
                <a:latin typeface="Calibri" pitchFamily="34" charset="0"/>
                <a:cs typeface="+mn-cs"/>
              </a:rPr>
              <a:t> (es.: </a:t>
            </a:r>
            <a:r>
              <a:rPr lang="it-IT" dirty="0" err="1">
                <a:solidFill>
                  <a:prstClr val="black"/>
                </a:solidFill>
                <a:latin typeface="Calibri" pitchFamily="34" charset="0"/>
                <a:cs typeface="+mn-cs"/>
              </a:rPr>
              <a:t>Haier</a:t>
            </a:r>
            <a:r>
              <a:rPr lang="it-IT" dirty="0">
                <a:solidFill>
                  <a:prstClr val="black"/>
                </a:solidFill>
                <a:latin typeface="Calibri" pitchFamily="34" charset="0"/>
                <a:cs typeface="+mn-cs"/>
              </a:rPr>
              <a:t>, azienda cinese di elettrodomestici bianchi, ha creato un varco d’accesso al mercato USA rivolgendosi al target degli studenti universitari)</a:t>
            </a:r>
          </a:p>
          <a:p>
            <a:pPr algn="just" fontAlgn="auto">
              <a:lnSpc>
                <a:spcPct val="110000"/>
              </a:lnSpc>
              <a:spcBef>
                <a:spcPts val="0"/>
              </a:spcBef>
              <a:spcAft>
                <a:spcPts val="0"/>
              </a:spcAft>
              <a:defRPr/>
            </a:pPr>
            <a:endParaRPr lang="it-IT" dirty="0">
              <a:solidFill>
                <a:prstClr val="black"/>
              </a:solidFill>
              <a:latin typeface="Calibri" pitchFamily="34" charset="0"/>
              <a:cs typeface="+mn-cs"/>
            </a:endParaRPr>
          </a:p>
        </p:txBody>
      </p:sp>
    </p:spTree>
    <p:extLst>
      <p:ext uri="{BB962C8B-B14F-4D97-AF65-F5344CB8AC3E}">
        <p14:creationId xmlns:p14="http://schemas.microsoft.com/office/powerpoint/2010/main" xmlns="" val="2182251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000" dirty="0">
                <a:latin typeface="Copperplate Gothic Bold" pitchFamily="34" charset="0"/>
                <a:ea typeface="+mj-ea"/>
                <a:cs typeface="+mj-cs"/>
              </a:rPr>
              <a:t>La Definizione dell’Organizzazione di Marketing</a:t>
            </a:r>
          </a:p>
        </p:txBody>
      </p:sp>
      <p:sp>
        <p:nvSpPr>
          <p:cNvPr id="58371" name="CasellaDiTesto 20"/>
          <p:cNvSpPr txBox="1">
            <a:spLocks noChangeArrowheads="1"/>
          </p:cNvSpPr>
          <p:nvPr/>
        </p:nvSpPr>
        <p:spPr bwMode="auto">
          <a:xfrm>
            <a:off x="285750" y="1357313"/>
            <a:ext cx="8534400" cy="46624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lnSpc>
                <a:spcPct val="110000"/>
              </a:lnSpc>
            </a:pPr>
            <a:r>
              <a:rPr lang="it-IT">
                <a:solidFill>
                  <a:srgbClr val="000000"/>
                </a:solidFill>
                <a:latin typeface="Calibri" pitchFamily="34" charset="0"/>
              </a:rPr>
              <a:t>Le  imprese possono gestire le proprie attività di marketing internazionale avvalendosi almeno di </a:t>
            </a:r>
            <a:r>
              <a:rPr lang="it-IT" i="1">
                <a:solidFill>
                  <a:srgbClr val="000000"/>
                </a:solidFill>
                <a:latin typeface="Calibri" pitchFamily="34" charset="0"/>
              </a:rPr>
              <a:t>tre modalità strategiche</a:t>
            </a:r>
            <a:r>
              <a:rPr lang="it-IT">
                <a:solidFill>
                  <a:srgbClr val="000000"/>
                </a:solidFill>
                <a:latin typeface="Calibri" pitchFamily="34" charset="0"/>
              </a:rPr>
              <a:t>:</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Arial" charset="0"/>
              <a:buChar char="•"/>
            </a:pPr>
            <a:r>
              <a:rPr lang="it-IT">
                <a:solidFill>
                  <a:srgbClr val="000000"/>
                </a:solidFill>
                <a:latin typeface="Calibri" pitchFamily="34" charset="0"/>
              </a:rPr>
              <a:t> l’</a:t>
            </a:r>
            <a:r>
              <a:rPr lang="it-IT" b="1">
                <a:solidFill>
                  <a:srgbClr val="000000"/>
                </a:solidFill>
                <a:latin typeface="Calibri" pitchFamily="34" charset="0"/>
              </a:rPr>
              <a:t>ufficio esportazione</a:t>
            </a:r>
            <a:r>
              <a:rPr lang="it-IT">
                <a:solidFill>
                  <a:srgbClr val="000000"/>
                </a:solidFill>
                <a:latin typeface="Calibri" pitchFamily="34" charset="0"/>
              </a:rPr>
              <a:t>, in genere è necessario quando le vendite aumentano  e oltre l’ufficio spedizioni occorre seguire un portafoglio clienti esteri con alcuni venditori e assistenti. Se crescono ulteriormente l’ufficio esportazione potrà espandersi fino a includere una serie di servizi di marketing che consentiranno di affrontare  in modo più aggressivo l’attività all’estero;</a:t>
            </a:r>
          </a:p>
          <a:p>
            <a:pPr algn="just" eaLnBrk="1" hangingPunct="1">
              <a:lnSpc>
                <a:spcPct val="110000"/>
              </a:lnSpc>
            </a:pPr>
            <a:endParaRPr lang="it-IT" b="1">
              <a:solidFill>
                <a:srgbClr val="000000"/>
              </a:solidFill>
              <a:latin typeface="Calibri" pitchFamily="34" charset="0"/>
            </a:endParaRPr>
          </a:p>
          <a:p>
            <a:pPr algn="just" eaLnBrk="1" hangingPunct="1">
              <a:lnSpc>
                <a:spcPct val="110000"/>
              </a:lnSpc>
              <a:buFont typeface="Arial" charset="0"/>
              <a:buChar char="•"/>
            </a:pPr>
            <a:r>
              <a:rPr lang="it-IT">
                <a:solidFill>
                  <a:srgbClr val="000000"/>
                </a:solidFill>
                <a:latin typeface="Calibri" pitchFamily="34" charset="0"/>
              </a:rPr>
              <a:t> la </a:t>
            </a:r>
            <a:r>
              <a:rPr lang="it-IT" b="1">
                <a:solidFill>
                  <a:srgbClr val="000000"/>
                </a:solidFill>
                <a:latin typeface="Calibri" pitchFamily="34" charset="0"/>
              </a:rPr>
              <a:t>divisione internazionale </a:t>
            </a:r>
            <a:r>
              <a:rPr lang="it-IT">
                <a:solidFill>
                  <a:srgbClr val="000000"/>
                </a:solidFill>
                <a:latin typeface="Calibri" pitchFamily="34" charset="0"/>
              </a:rPr>
              <a:t> nasce quando l’impresa opera in più mercati internazionali e persegue varie iniziative. E’ guidata da un presidente che definisce obiettivi e budget ed è responsabile dello sviluppo internazionale dell’impresa.  Può essere  strutturata su:</a:t>
            </a:r>
          </a:p>
          <a:p>
            <a:pPr lvl="1" algn="just" eaLnBrk="1" hangingPunct="1">
              <a:lnSpc>
                <a:spcPct val="110000"/>
              </a:lnSpc>
              <a:buFont typeface="Arial" charset="0"/>
              <a:buChar char="•"/>
            </a:pPr>
            <a:r>
              <a:rPr lang="it-IT">
                <a:solidFill>
                  <a:srgbClr val="000000"/>
                </a:solidFill>
                <a:latin typeface="Calibri" pitchFamily="34" charset="0"/>
              </a:rPr>
              <a:t> </a:t>
            </a:r>
            <a:r>
              <a:rPr lang="it-IT" i="1">
                <a:solidFill>
                  <a:srgbClr val="000000"/>
                </a:solidFill>
                <a:latin typeface="Calibri" pitchFamily="34" charset="0"/>
              </a:rPr>
              <a:t>base geografica</a:t>
            </a:r>
          </a:p>
          <a:p>
            <a:pPr lvl="1" algn="just" eaLnBrk="1" hangingPunct="1">
              <a:lnSpc>
                <a:spcPct val="110000"/>
              </a:lnSpc>
              <a:buFont typeface="Arial" charset="0"/>
              <a:buChar char="•"/>
            </a:pPr>
            <a:r>
              <a:rPr lang="it-IT" i="1">
                <a:solidFill>
                  <a:srgbClr val="000000"/>
                </a:solidFill>
                <a:latin typeface="Calibri" pitchFamily="34" charset="0"/>
              </a:rPr>
              <a:t> per gruppi di prodotti</a:t>
            </a:r>
          </a:p>
          <a:p>
            <a:pPr lvl="1" algn="just" eaLnBrk="1" hangingPunct="1">
              <a:lnSpc>
                <a:spcPct val="110000"/>
              </a:lnSpc>
              <a:buFont typeface="Arial" charset="0"/>
              <a:buChar char="•"/>
            </a:pPr>
            <a:r>
              <a:rPr lang="it-IT" i="1">
                <a:solidFill>
                  <a:srgbClr val="000000"/>
                </a:solidFill>
                <a:latin typeface="Calibri" pitchFamily="34" charset="0"/>
              </a:rPr>
              <a:t> organizzata in consociate internazionali</a:t>
            </a:r>
          </a:p>
        </p:txBody>
      </p:sp>
    </p:spTree>
    <p:extLst>
      <p:ext uri="{BB962C8B-B14F-4D97-AF65-F5344CB8AC3E}">
        <p14:creationId xmlns:p14="http://schemas.microsoft.com/office/powerpoint/2010/main" xmlns="" val="8806770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p:cNvSpPr txBox="1">
            <a:spLocks noChangeArrowheads="1"/>
          </p:cNvSpPr>
          <p:nvPr/>
        </p:nvSpPr>
        <p:spPr bwMode="auto">
          <a:xfrm>
            <a:off x="1214438" y="98425"/>
            <a:ext cx="7358062" cy="1143000"/>
          </a:xfrm>
          <a:prstGeom prst="rect">
            <a:avLst/>
          </a:prstGeom>
          <a:noFill/>
          <a:ln w="9525">
            <a:noFill/>
            <a:miter lim="800000"/>
            <a:headEnd/>
            <a:tailEnd/>
          </a:ln>
        </p:spPr>
        <p:txBody>
          <a:bodyPr anchor="ctr"/>
          <a:lstStyle/>
          <a:p>
            <a:pPr algn="ctr" fontAlgn="auto">
              <a:spcAft>
                <a:spcPts val="0"/>
              </a:spcAft>
              <a:defRPr/>
            </a:pPr>
            <a:r>
              <a:rPr lang="it-IT" sz="2000" dirty="0">
                <a:latin typeface="Copperplate Gothic Bold" pitchFamily="34" charset="0"/>
                <a:ea typeface="+mj-ea"/>
                <a:cs typeface="+mj-cs"/>
              </a:rPr>
              <a:t>La Definizione dell’Organizzazione di Marketing</a:t>
            </a:r>
          </a:p>
        </p:txBody>
      </p:sp>
      <p:sp>
        <p:nvSpPr>
          <p:cNvPr id="59395" name="CasellaDiTesto 20"/>
          <p:cNvSpPr txBox="1">
            <a:spLocks noChangeArrowheads="1"/>
          </p:cNvSpPr>
          <p:nvPr/>
        </p:nvSpPr>
        <p:spPr bwMode="auto">
          <a:xfrm>
            <a:off x="285750" y="1357313"/>
            <a:ext cx="8534400" cy="52720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just" eaLnBrk="1" hangingPunct="1">
              <a:lnSpc>
                <a:spcPct val="110000"/>
              </a:lnSpc>
            </a:pPr>
            <a:r>
              <a:rPr lang="it-IT">
                <a:solidFill>
                  <a:srgbClr val="000000"/>
                </a:solidFill>
                <a:latin typeface="Calibri" pitchFamily="34" charset="0"/>
              </a:rPr>
              <a:t>l’</a:t>
            </a:r>
            <a:r>
              <a:rPr lang="it-IT" b="1">
                <a:solidFill>
                  <a:srgbClr val="000000"/>
                </a:solidFill>
                <a:latin typeface="Calibri" pitchFamily="34" charset="0"/>
              </a:rPr>
              <a:t>organizzazione globale</a:t>
            </a:r>
            <a:r>
              <a:rPr lang="it-IT">
                <a:solidFill>
                  <a:srgbClr val="000000"/>
                </a:solidFill>
                <a:latin typeface="Calibri" pitchFamily="34" charset="0"/>
              </a:rPr>
              <a:t>. In questo caso l’alta direzione e il personale pianificano la produzione, le politiche di marketing, i flussi finanziari e i sistemi logistici a livello mondiale. Bartlett e Global nel loro contibuto </a:t>
            </a:r>
            <a:r>
              <a:rPr lang="it-IT" i="1">
                <a:solidFill>
                  <a:srgbClr val="000000"/>
                </a:solidFill>
                <a:latin typeface="Calibri" pitchFamily="34" charset="0"/>
              </a:rPr>
              <a:t>Managing across borders</a:t>
            </a:r>
            <a:r>
              <a:rPr lang="it-IT">
                <a:solidFill>
                  <a:srgbClr val="000000"/>
                </a:solidFill>
                <a:latin typeface="Calibri" pitchFamily="34" charset="0"/>
              </a:rPr>
              <a:t> distinguono tre strategie:</a:t>
            </a:r>
          </a:p>
          <a:p>
            <a:pPr algn="just" eaLnBrk="1" hangingPunct="1">
              <a:lnSpc>
                <a:spcPct val="110000"/>
              </a:lnSpc>
            </a:pPr>
            <a:endParaRPr lang="it-IT">
              <a:solidFill>
                <a:srgbClr val="000000"/>
              </a:solidFill>
              <a:latin typeface="Calibri" pitchFamily="34" charset="0"/>
            </a:endParaRPr>
          </a:p>
          <a:p>
            <a:pPr algn="just" eaLnBrk="1" hangingPunct="1">
              <a:lnSpc>
                <a:spcPct val="110000"/>
              </a:lnSpc>
              <a:buFont typeface="Arial" charset="0"/>
              <a:buChar char="•"/>
            </a:pPr>
            <a:r>
              <a:rPr lang="it-IT" b="1" i="1">
                <a:solidFill>
                  <a:srgbClr val="000000"/>
                </a:solidFill>
                <a:latin typeface="Calibri" pitchFamily="34" charset="0"/>
              </a:rPr>
              <a:t> strategia globale, </a:t>
            </a:r>
            <a:r>
              <a:rPr lang="it-IT" i="1">
                <a:solidFill>
                  <a:srgbClr val="000000"/>
                </a:solidFill>
                <a:latin typeface="Calibri" pitchFamily="34" charset="0"/>
              </a:rPr>
              <a:t>che considera il mondo come un unico mercato (es settore dell’elettronica di consumo);</a:t>
            </a:r>
          </a:p>
          <a:p>
            <a:pPr algn="just" eaLnBrk="1" hangingPunct="1">
              <a:lnSpc>
                <a:spcPct val="110000"/>
              </a:lnSpc>
              <a:buFont typeface="Arial" charset="0"/>
              <a:buChar char="•"/>
            </a:pPr>
            <a:endParaRPr lang="it-IT" i="1">
              <a:solidFill>
                <a:srgbClr val="000000"/>
              </a:solidFill>
              <a:latin typeface="Calibri" pitchFamily="34" charset="0"/>
            </a:endParaRPr>
          </a:p>
          <a:p>
            <a:pPr algn="just" eaLnBrk="1" hangingPunct="1">
              <a:lnSpc>
                <a:spcPct val="110000"/>
              </a:lnSpc>
              <a:buFont typeface="Arial" charset="0"/>
              <a:buChar char="•"/>
            </a:pPr>
            <a:r>
              <a:rPr lang="it-IT" i="1">
                <a:solidFill>
                  <a:srgbClr val="000000"/>
                </a:solidFill>
                <a:latin typeface="Calibri" pitchFamily="34" charset="0"/>
              </a:rPr>
              <a:t> </a:t>
            </a:r>
            <a:r>
              <a:rPr lang="it-IT" b="1" i="1">
                <a:solidFill>
                  <a:srgbClr val="000000"/>
                </a:solidFill>
                <a:latin typeface="Calibri" pitchFamily="34" charset="0"/>
              </a:rPr>
              <a:t>strategia multinazionale, che considera il mondo come un portafoglio di opportunità   nazionali. </a:t>
            </a:r>
            <a:r>
              <a:rPr lang="it-IT" i="1">
                <a:solidFill>
                  <a:srgbClr val="000000"/>
                </a:solidFill>
                <a:latin typeface="Calibri" pitchFamily="34" charset="0"/>
              </a:rPr>
              <a:t>E’ la situazione nel settore dei beni di lago consumo confezionati (es prodotti alimentari e per la pulizia della casa) Gli autori citano Unilever che ottiene risultati migliori di Kao e P&amp;G perché concede maggiore autonomia decisionale ai suoi rami locali;</a:t>
            </a:r>
          </a:p>
          <a:p>
            <a:pPr algn="just" eaLnBrk="1" hangingPunct="1">
              <a:lnSpc>
                <a:spcPct val="110000"/>
              </a:lnSpc>
              <a:buFont typeface="Arial" charset="0"/>
              <a:buChar char="•"/>
            </a:pPr>
            <a:endParaRPr lang="it-IT" i="1">
              <a:solidFill>
                <a:srgbClr val="000000"/>
              </a:solidFill>
              <a:latin typeface="Calibri" pitchFamily="34" charset="0"/>
            </a:endParaRPr>
          </a:p>
          <a:p>
            <a:pPr algn="just" eaLnBrk="1" hangingPunct="1">
              <a:lnSpc>
                <a:spcPct val="110000"/>
              </a:lnSpc>
              <a:buFont typeface="Arial" charset="0"/>
              <a:buChar char="•"/>
            </a:pPr>
            <a:r>
              <a:rPr lang="it-IT" b="1" i="1">
                <a:solidFill>
                  <a:srgbClr val="000000"/>
                </a:solidFill>
                <a:latin typeface="Calibri" pitchFamily="34" charset="0"/>
              </a:rPr>
              <a:t>  strategia glocal che standardizza determinanti elementi di base e ne localizza altri . </a:t>
            </a:r>
            <a:r>
              <a:rPr lang="it-IT" i="1">
                <a:solidFill>
                  <a:srgbClr val="000000"/>
                </a:solidFill>
                <a:latin typeface="Calibri" pitchFamily="34" charset="0"/>
              </a:rPr>
              <a:t>Ha senso per un settore (come quello delle telecomunicazioni) in cui ogni paese richiede una certa forma di adattamento, ma il fornitore può standardizzare una parte di componenti di base.</a:t>
            </a:r>
            <a:r>
              <a:rPr lang="it-IT" b="1" i="1">
                <a:solidFill>
                  <a:srgbClr val="000000"/>
                </a:solidFill>
                <a:latin typeface="Calibri" pitchFamily="34" charset="0"/>
              </a:rPr>
              <a:t> </a:t>
            </a:r>
          </a:p>
        </p:txBody>
      </p:sp>
    </p:spTree>
    <p:extLst>
      <p:ext uri="{BB962C8B-B14F-4D97-AF65-F5344CB8AC3E}">
        <p14:creationId xmlns:p14="http://schemas.microsoft.com/office/powerpoint/2010/main" xmlns="" val="2819307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p:txBody>
          <a:bodyPr/>
          <a:lstStyle/>
          <a:p>
            <a:pPr>
              <a:defRPr/>
            </a:pPr>
            <a:fld id="{13AE5F07-D52A-49B6-9A9F-242A97651841}" type="slidenum">
              <a:rPr lang="it-IT" sz="1600"/>
              <a:pPr>
                <a:defRPr/>
              </a:pPr>
              <a:t>6</a:t>
            </a:fld>
            <a:endParaRPr lang="it-IT" sz="1600" dirty="0"/>
          </a:p>
        </p:txBody>
      </p:sp>
      <p:sp>
        <p:nvSpPr>
          <p:cNvPr id="6" name="CasellaDiTesto 5"/>
          <p:cNvSpPr txBox="1"/>
          <p:nvPr/>
        </p:nvSpPr>
        <p:spPr>
          <a:xfrm>
            <a:off x="323850" y="1741488"/>
            <a:ext cx="8496300" cy="3692525"/>
          </a:xfrm>
          <a:prstGeom prst="rect">
            <a:avLst/>
          </a:prstGeom>
          <a:noFill/>
        </p:spPr>
        <p:txBody>
          <a:bodyPr>
            <a:spAutoFit/>
          </a:bodyPr>
          <a:lstStyle/>
          <a:p>
            <a:pPr algn="just" fontAlgn="auto">
              <a:spcBef>
                <a:spcPts val="0"/>
              </a:spcBef>
              <a:spcAft>
                <a:spcPts val="0"/>
              </a:spcAft>
              <a:defRPr/>
            </a:pPr>
            <a:r>
              <a:rPr lang="it-IT" dirty="0">
                <a:latin typeface="+mn-lt"/>
                <a:cs typeface="+mn-cs"/>
              </a:rPr>
              <a:t>Prima di decidere se operare all’estero l’impresa deve valutare una serie di </a:t>
            </a:r>
            <a:r>
              <a:rPr lang="it-IT" b="1" dirty="0">
                <a:latin typeface="+mn-lt"/>
                <a:cs typeface="+mn-cs"/>
              </a:rPr>
              <a:t>rischi</a:t>
            </a:r>
            <a:r>
              <a:rPr lang="it-IT" dirty="0">
                <a:latin typeface="+mn-lt"/>
                <a:cs typeface="+mn-cs"/>
              </a:rPr>
              <a:t>:</a:t>
            </a:r>
            <a:endParaRPr lang="it-IT" b="1" dirty="0">
              <a:latin typeface="+mn-lt"/>
              <a:cs typeface="+mn-cs"/>
            </a:endParaRPr>
          </a:p>
          <a:p>
            <a:pPr algn="just" fontAlgn="auto">
              <a:spcBef>
                <a:spcPts val="0"/>
              </a:spcBef>
              <a:spcAft>
                <a:spcPts val="0"/>
              </a:spcAft>
              <a:buFont typeface="Arial" pitchFamily="34" charset="0"/>
              <a:buChar char="•"/>
              <a:defRPr/>
            </a:pPr>
            <a:endParaRPr lang="it-IT" dirty="0">
              <a:latin typeface="+mn-lt"/>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L’impresa potrebbe non comprendere adeguatamente le </a:t>
            </a:r>
            <a:r>
              <a:rPr lang="it-IT" b="1" dirty="0">
                <a:solidFill>
                  <a:prstClr val="black"/>
                </a:solidFill>
                <a:latin typeface="Calibri" pitchFamily="34" charset="0"/>
                <a:cs typeface="+mn-cs"/>
              </a:rPr>
              <a:t>preferenze dei clienti esteri </a:t>
            </a:r>
            <a:r>
              <a:rPr lang="it-IT" dirty="0">
                <a:solidFill>
                  <a:prstClr val="black"/>
                </a:solidFill>
                <a:latin typeface="Calibri" pitchFamily="34" charset="0"/>
                <a:cs typeface="+mn-cs"/>
              </a:rPr>
              <a:t>e non riuscire a offrire un prodotto sufficientemente competitivo</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L’impresa potrebbe non comprendere la </a:t>
            </a:r>
            <a:r>
              <a:rPr lang="it-IT" b="1" dirty="0">
                <a:solidFill>
                  <a:prstClr val="black"/>
                </a:solidFill>
                <a:latin typeface="Calibri" pitchFamily="34" charset="0"/>
                <a:cs typeface="+mn-cs"/>
              </a:rPr>
              <a:t>cultura commerciale del paese estero</a:t>
            </a:r>
            <a:r>
              <a:rPr lang="it-IT" dirty="0">
                <a:solidFill>
                  <a:prstClr val="black"/>
                </a:solidFill>
                <a:latin typeface="Calibri" pitchFamily="34" charset="0"/>
                <a:cs typeface="+mn-cs"/>
              </a:rPr>
              <a:t> o non essere in grado di  comportarsi nel modo giusto</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L’impresa potrebbe non comprendere appieno la </a:t>
            </a:r>
            <a:r>
              <a:rPr lang="it-IT" b="1" dirty="0">
                <a:solidFill>
                  <a:prstClr val="black"/>
                </a:solidFill>
                <a:latin typeface="Calibri" pitchFamily="34" charset="0"/>
                <a:cs typeface="+mn-cs"/>
              </a:rPr>
              <a:t>legislazione</a:t>
            </a:r>
            <a:r>
              <a:rPr lang="it-IT" dirty="0">
                <a:solidFill>
                  <a:prstClr val="black"/>
                </a:solidFill>
                <a:latin typeface="Calibri" pitchFamily="34" charset="0"/>
                <a:cs typeface="+mn-cs"/>
              </a:rPr>
              <a:t> e le </a:t>
            </a:r>
            <a:r>
              <a:rPr lang="it-IT" b="1" dirty="0">
                <a:solidFill>
                  <a:prstClr val="black"/>
                </a:solidFill>
                <a:latin typeface="Calibri" pitchFamily="34" charset="0"/>
                <a:cs typeface="+mn-cs"/>
              </a:rPr>
              <a:t>consuetudini estere</a:t>
            </a:r>
            <a:r>
              <a:rPr lang="it-IT" dirty="0">
                <a:solidFill>
                  <a:prstClr val="black"/>
                </a:solidFill>
                <a:latin typeface="Calibri" pitchFamily="34" charset="0"/>
                <a:cs typeface="+mn-cs"/>
              </a:rPr>
              <a:t> e dover sostenere costi imprevisti</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L’impresa potrebbe scoprire di non avere manager dotati di sufficiente </a:t>
            </a:r>
            <a:r>
              <a:rPr lang="it-IT" b="1" dirty="0">
                <a:solidFill>
                  <a:prstClr val="black"/>
                </a:solidFill>
                <a:latin typeface="Calibri" pitchFamily="34" charset="0"/>
                <a:cs typeface="+mn-cs"/>
              </a:rPr>
              <a:t>esperienza internazionale</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Il paese potrebbe cambiare le leggi commerciali, svalutare la propria moneta o espropriare le proprietà straniere a seguito di </a:t>
            </a:r>
            <a:r>
              <a:rPr lang="it-IT" b="1" dirty="0">
                <a:solidFill>
                  <a:prstClr val="black"/>
                </a:solidFill>
                <a:latin typeface="Calibri" pitchFamily="34" charset="0"/>
                <a:cs typeface="+mn-cs"/>
              </a:rPr>
              <a:t>sconvolgimenti politici interni</a:t>
            </a:r>
            <a:endParaRPr lang="it-IT" b="1" dirty="0">
              <a:latin typeface="+mn-lt"/>
              <a:cs typeface="+mn-cs"/>
            </a:endParaRPr>
          </a:p>
        </p:txBody>
      </p:sp>
      <p:sp>
        <p:nvSpPr>
          <p:cNvPr id="8"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Decidere se operare all’estero</a:t>
            </a:r>
          </a:p>
          <a:p>
            <a:pPr algn="ctr" fontAlgn="auto">
              <a:spcAft>
                <a:spcPts val="0"/>
              </a:spcAft>
              <a:defRPr/>
            </a:pPr>
            <a:r>
              <a:rPr lang="it-IT" sz="2400" dirty="0">
                <a:latin typeface="Copperplate Gothic Bold" pitchFamily="34" charset="0"/>
                <a:ea typeface="+mj-ea"/>
                <a:cs typeface="+mj-cs"/>
              </a:rPr>
              <a:t>I rischi</a:t>
            </a:r>
          </a:p>
        </p:txBody>
      </p:sp>
    </p:spTree>
    <p:extLst>
      <p:ext uri="{BB962C8B-B14F-4D97-AF65-F5344CB8AC3E}">
        <p14:creationId xmlns:p14="http://schemas.microsoft.com/office/powerpoint/2010/main" xmlns="" val="243666576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numero diapositiva 4"/>
          <p:cNvSpPr>
            <a:spLocks noGrp="1"/>
          </p:cNvSpPr>
          <p:nvPr>
            <p:ph type="sldNum" sz="quarter" idx="12"/>
          </p:nvPr>
        </p:nvSpPr>
        <p:spPr/>
        <p:txBody>
          <a:bodyPr/>
          <a:lstStyle/>
          <a:p>
            <a:pPr>
              <a:defRPr/>
            </a:pPr>
            <a:fld id="{E861E7B0-3FC6-4DF1-B9E1-7DFAD50EC87C}" type="slidenum">
              <a:rPr lang="it-IT" sz="1600"/>
              <a:pPr>
                <a:defRPr/>
              </a:pPr>
              <a:t>7</a:t>
            </a:fld>
            <a:endParaRPr lang="it-IT" sz="1600" dirty="0"/>
          </a:p>
        </p:txBody>
      </p:sp>
      <p:sp>
        <p:nvSpPr>
          <p:cNvPr id="6" name="CasellaDiTesto 5"/>
          <p:cNvSpPr txBox="1"/>
          <p:nvPr/>
        </p:nvSpPr>
        <p:spPr>
          <a:xfrm>
            <a:off x="323850" y="1741488"/>
            <a:ext cx="8496300" cy="3830637"/>
          </a:xfrm>
          <a:prstGeom prst="rect">
            <a:avLst/>
          </a:prstGeom>
          <a:noFill/>
        </p:spPr>
        <p:txBody>
          <a:bodyPr>
            <a:spAutoFit/>
          </a:bodyPr>
          <a:lstStyle/>
          <a:p>
            <a:pPr algn="just" fontAlgn="auto">
              <a:spcBef>
                <a:spcPts val="0"/>
              </a:spcBef>
              <a:spcAft>
                <a:spcPts val="0"/>
              </a:spcAft>
              <a:defRPr/>
            </a:pPr>
            <a:r>
              <a:rPr lang="it-IT" dirty="0">
                <a:latin typeface="+mn-lt"/>
                <a:cs typeface="+mn-cs"/>
              </a:rPr>
              <a:t>Prima di proporsi a livello internazionale, occorre definire i propri</a:t>
            </a:r>
            <a:r>
              <a:rPr lang="it-IT" b="1" dirty="0">
                <a:latin typeface="+mn-lt"/>
                <a:cs typeface="+mn-cs"/>
              </a:rPr>
              <a:t> obiettivi </a:t>
            </a:r>
            <a:r>
              <a:rPr lang="it-IT" dirty="0">
                <a:latin typeface="+mn-lt"/>
                <a:cs typeface="+mn-cs"/>
              </a:rPr>
              <a:t>(</a:t>
            </a:r>
            <a:r>
              <a:rPr lang="it-IT" i="1" dirty="0">
                <a:latin typeface="+mn-lt"/>
                <a:cs typeface="+mn-cs"/>
              </a:rPr>
              <a:t>crescita, diversificazione, efficienza e redditività, </a:t>
            </a:r>
            <a:r>
              <a:rPr lang="it-IT" i="1" dirty="0" err="1">
                <a:latin typeface="+mn-lt"/>
                <a:cs typeface="+mn-cs"/>
              </a:rPr>
              <a:t>etc</a:t>
            </a:r>
            <a:r>
              <a:rPr lang="it-IT" dirty="0">
                <a:latin typeface="+mn-lt"/>
                <a:cs typeface="+mn-cs"/>
              </a:rPr>
              <a:t>)</a:t>
            </a:r>
            <a:r>
              <a:rPr lang="it-IT" b="1" dirty="0">
                <a:latin typeface="+mn-lt"/>
                <a:cs typeface="+mn-cs"/>
              </a:rPr>
              <a:t> </a:t>
            </a:r>
            <a:r>
              <a:rPr lang="it-IT" dirty="0">
                <a:latin typeface="+mn-lt"/>
                <a:cs typeface="+mn-cs"/>
              </a:rPr>
              <a:t>e le </a:t>
            </a:r>
            <a:r>
              <a:rPr lang="it-IT" b="1" dirty="0">
                <a:latin typeface="+mn-lt"/>
                <a:cs typeface="+mn-cs"/>
              </a:rPr>
              <a:t>politiche di marketing</a:t>
            </a:r>
            <a:r>
              <a:rPr lang="it-IT" dirty="0">
                <a:latin typeface="+mn-lt"/>
                <a:cs typeface="+mn-cs"/>
              </a:rPr>
              <a:t>. </a:t>
            </a:r>
          </a:p>
          <a:p>
            <a:pPr algn="just" fontAlgn="auto">
              <a:spcBef>
                <a:spcPts val="0"/>
              </a:spcBef>
              <a:spcAft>
                <a:spcPts val="0"/>
              </a:spcAft>
              <a:defRPr/>
            </a:pPr>
            <a:endParaRPr lang="it-IT" dirty="0">
              <a:latin typeface="+mn-lt"/>
              <a:cs typeface="+mn-cs"/>
            </a:endParaRPr>
          </a:p>
          <a:p>
            <a:pPr algn="just" fontAlgn="auto">
              <a:spcBef>
                <a:spcPts val="0"/>
              </a:spcBef>
              <a:spcAft>
                <a:spcPts val="0"/>
              </a:spcAft>
              <a:defRPr/>
            </a:pPr>
            <a:r>
              <a:rPr lang="it-IT" dirty="0">
                <a:latin typeface="+mn-lt"/>
                <a:cs typeface="+mn-cs"/>
              </a:rPr>
              <a:t>Entrare in nuovi mercati è generalmente piuttosto costoso. </a:t>
            </a:r>
          </a:p>
          <a:p>
            <a:pPr algn="just" fontAlgn="auto">
              <a:spcBef>
                <a:spcPts val="0"/>
              </a:spcBef>
              <a:spcAft>
                <a:spcPts val="0"/>
              </a:spcAft>
              <a:defRPr/>
            </a:pPr>
            <a:endParaRPr lang="it-IT" dirty="0">
              <a:latin typeface="+mn-lt"/>
              <a:cs typeface="+mn-cs"/>
            </a:endParaRPr>
          </a:p>
          <a:p>
            <a:pPr algn="just" fontAlgn="auto">
              <a:spcBef>
                <a:spcPts val="0"/>
              </a:spcBef>
              <a:spcAft>
                <a:spcPts val="0"/>
              </a:spcAft>
              <a:defRPr/>
            </a:pPr>
            <a:r>
              <a:rPr lang="it-IT" dirty="0">
                <a:latin typeface="+mn-lt"/>
                <a:cs typeface="+mn-cs"/>
              </a:rPr>
              <a:t>In particolare, il numero di mercati in cui inserirsi va limitato se:</a:t>
            </a:r>
          </a:p>
          <a:p>
            <a:pPr algn="just" fontAlgn="auto">
              <a:spcBef>
                <a:spcPts val="0"/>
              </a:spcBef>
              <a:spcAft>
                <a:spcPts val="0"/>
              </a:spcAft>
              <a:buFont typeface="Arial" pitchFamily="34" charset="0"/>
              <a:buChar char="•"/>
              <a:defRPr/>
            </a:pPr>
            <a:endParaRPr lang="it-IT" dirty="0">
              <a:latin typeface="+mn-lt"/>
              <a:cs typeface="+mn-cs"/>
            </a:endParaRP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Nei mercati sono presenti elevati </a:t>
            </a:r>
            <a:r>
              <a:rPr lang="it-IT" b="1" dirty="0">
                <a:solidFill>
                  <a:prstClr val="black"/>
                </a:solidFill>
                <a:latin typeface="Calibri" pitchFamily="34" charset="0"/>
                <a:cs typeface="+mn-cs"/>
              </a:rPr>
              <a:t>costi di ingresso e di controllo</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Occorre sostenere </a:t>
            </a:r>
            <a:r>
              <a:rPr lang="it-IT" b="1" dirty="0">
                <a:solidFill>
                  <a:prstClr val="black"/>
                </a:solidFill>
                <a:latin typeface="Calibri" pitchFamily="34" charset="0"/>
                <a:cs typeface="+mn-cs"/>
              </a:rPr>
              <a:t>elevati costi di adattamento </a:t>
            </a:r>
            <a:r>
              <a:rPr lang="it-IT" dirty="0">
                <a:solidFill>
                  <a:prstClr val="black"/>
                </a:solidFill>
                <a:latin typeface="Calibri" pitchFamily="34" charset="0"/>
                <a:cs typeface="+mn-cs"/>
              </a:rPr>
              <a:t>del </a:t>
            </a:r>
            <a:r>
              <a:rPr lang="it-IT" b="1" dirty="0">
                <a:solidFill>
                  <a:prstClr val="black"/>
                </a:solidFill>
                <a:latin typeface="Calibri" pitchFamily="34" charset="0"/>
                <a:cs typeface="+mn-cs"/>
              </a:rPr>
              <a:t>prodotto</a:t>
            </a:r>
            <a:r>
              <a:rPr lang="it-IT" dirty="0">
                <a:solidFill>
                  <a:prstClr val="black"/>
                </a:solidFill>
                <a:latin typeface="Calibri" pitchFamily="34" charset="0"/>
                <a:cs typeface="+mn-cs"/>
              </a:rPr>
              <a:t> e della </a:t>
            </a:r>
            <a:r>
              <a:rPr lang="it-IT" b="1" dirty="0">
                <a:solidFill>
                  <a:prstClr val="black"/>
                </a:solidFill>
                <a:latin typeface="Calibri" pitchFamily="34" charset="0"/>
                <a:cs typeface="+mn-cs"/>
              </a:rPr>
              <a:t>comunicazione</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Nei mercati in cui già si opera esistono </a:t>
            </a:r>
            <a:r>
              <a:rPr lang="it-IT" b="1" dirty="0">
                <a:solidFill>
                  <a:prstClr val="black"/>
                </a:solidFill>
                <a:latin typeface="Calibri" pitchFamily="34" charset="0"/>
                <a:cs typeface="+mn-cs"/>
              </a:rPr>
              <a:t>spazi di espansione non ancora sfruttati </a:t>
            </a:r>
            <a:r>
              <a:rPr lang="it-IT" dirty="0">
                <a:solidFill>
                  <a:prstClr val="black"/>
                </a:solidFill>
                <a:latin typeface="Calibri" pitchFamily="34" charset="0"/>
                <a:cs typeface="+mn-cs"/>
              </a:rPr>
              <a:t>o sono previste crescite di popolazione / reddito</a:t>
            </a:r>
          </a:p>
          <a:p>
            <a:pPr marL="266700" indent="-266700" algn="just" fontAlgn="auto">
              <a:lnSpc>
                <a:spcPct val="110000"/>
              </a:lnSpc>
              <a:spcBef>
                <a:spcPts val="0"/>
              </a:spcBef>
              <a:spcAft>
                <a:spcPts val="0"/>
              </a:spcAft>
              <a:buFont typeface="Wingdings" pitchFamily="2" charset="2"/>
              <a:buChar char="Ø"/>
              <a:tabLst>
                <a:tab pos="266700" algn="l"/>
              </a:tabLst>
              <a:defRPr/>
            </a:pPr>
            <a:r>
              <a:rPr lang="it-IT" dirty="0">
                <a:solidFill>
                  <a:prstClr val="black"/>
                </a:solidFill>
                <a:latin typeface="Calibri" pitchFamily="34" charset="0"/>
                <a:cs typeface="+mn-cs"/>
              </a:rPr>
              <a:t>Le marche straniere dominanti possono imporre </a:t>
            </a:r>
            <a:r>
              <a:rPr lang="it-IT" b="1" dirty="0">
                <a:solidFill>
                  <a:prstClr val="black"/>
                </a:solidFill>
                <a:latin typeface="Calibri" pitchFamily="34" charset="0"/>
                <a:cs typeface="+mn-cs"/>
              </a:rPr>
              <a:t>elevate barriere all’ingresso</a:t>
            </a:r>
          </a:p>
          <a:p>
            <a:pPr algn="just" fontAlgn="auto">
              <a:spcBef>
                <a:spcPts val="0"/>
              </a:spcBef>
              <a:spcAft>
                <a:spcPts val="0"/>
              </a:spcAft>
              <a:defRPr/>
            </a:pPr>
            <a:endParaRPr lang="it-IT" dirty="0">
              <a:latin typeface="+mn-lt"/>
              <a:cs typeface="+mn-cs"/>
            </a:endParaRPr>
          </a:p>
        </p:txBody>
      </p:sp>
      <p:sp>
        <p:nvSpPr>
          <p:cNvPr id="8"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Scegliere i mercati in cui entrare</a:t>
            </a:r>
          </a:p>
        </p:txBody>
      </p:sp>
    </p:spTree>
    <p:extLst>
      <p:ext uri="{BB962C8B-B14F-4D97-AF65-F5344CB8AC3E}">
        <p14:creationId xmlns:p14="http://schemas.microsoft.com/office/powerpoint/2010/main" xmlns="" val="5577218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Segnaposto numero diapositiva 6"/>
          <p:cNvSpPr>
            <a:spLocks noGrp="1"/>
          </p:cNvSpPr>
          <p:nvPr>
            <p:ph type="sldNum" sz="quarter" idx="12"/>
          </p:nvPr>
        </p:nvSpPr>
        <p:spPr/>
        <p:txBody>
          <a:bodyPr/>
          <a:lstStyle/>
          <a:p>
            <a:pPr>
              <a:defRPr/>
            </a:pPr>
            <a:fld id="{6309BDCA-1585-46D0-A652-695C2518DE42}" type="slidenum">
              <a:rPr lang="it-IT" smtClean="0"/>
              <a:pPr>
                <a:defRPr/>
              </a:pPr>
              <a:t>8</a:t>
            </a:fld>
            <a:endParaRPr lang="it-IT" smtClean="0"/>
          </a:p>
        </p:txBody>
      </p:sp>
      <p:sp>
        <p:nvSpPr>
          <p:cNvPr id="7" name="Rectangle 2"/>
          <p:cNvSpPr txBox="1">
            <a:spLocks noChangeArrowheads="1"/>
          </p:cNvSpPr>
          <p:nvPr/>
        </p:nvSpPr>
        <p:spPr bwMode="auto">
          <a:xfrm>
            <a:off x="1357313" y="98425"/>
            <a:ext cx="7215187" cy="1143000"/>
          </a:xfrm>
          <a:prstGeom prst="rect">
            <a:avLst/>
          </a:prstGeom>
          <a:noFill/>
          <a:ln w="9525">
            <a:noFill/>
            <a:miter lim="800000"/>
            <a:headEnd/>
            <a:tailEnd/>
          </a:ln>
        </p:spPr>
        <p:txBody>
          <a:bodyPr anchor="ctr"/>
          <a:lstStyle/>
          <a:p>
            <a:pPr algn="ctr" fontAlgn="auto">
              <a:spcAft>
                <a:spcPts val="0"/>
              </a:spcAft>
              <a:defRPr/>
            </a:pPr>
            <a:r>
              <a:rPr lang="it-IT" sz="2400" dirty="0">
                <a:latin typeface="Copperplate Gothic Bold" pitchFamily="34" charset="0"/>
                <a:ea typeface="+mj-ea"/>
                <a:cs typeface="+mj-cs"/>
              </a:rPr>
              <a:t>Il Processo di Marketing Internazionale</a:t>
            </a:r>
          </a:p>
        </p:txBody>
      </p:sp>
      <p:grpSp>
        <p:nvGrpSpPr>
          <p:cNvPr id="12292" name="Gruppo 9"/>
          <p:cNvGrpSpPr>
            <a:grpSpLocks/>
          </p:cNvGrpSpPr>
          <p:nvPr/>
        </p:nvGrpSpPr>
        <p:grpSpPr bwMode="auto">
          <a:xfrm>
            <a:off x="633413" y="1484313"/>
            <a:ext cx="6746875" cy="4249737"/>
            <a:chOff x="611560" y="1805002"/>
            <a:chExt cx="6746522" cy="4249375"/>
          </a:xfrm>
        </p:grpSpPr>
        <p:pic>
          <p:nvPicPr>
            <p:cNvPr id="12298" name="Picture 2" descr="C:\Users\Carpediem\Desktop\corso CUOA\corso mktg intern\immagini libro\2\12.png"/>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643042" y="1805002"/>
              <a:ext cx="5715040" cy="4249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 name="Rettangolo arrotondato 7"/>
            <p:cNvSpPr/>
            <p:nvPr/>
          </p:nvSpPr>
          <p:spPr>
            <a:xfrm>
              <a:off x="611560" y="1844686"/>
              <a:ext cx="1944585" cy="504782"/>
            </a:xfrm>
            <a:prstGeom prst="round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dirty="0">
                  <a:solidFill>
                    <a:schemeClr val="tx1"/>
                  </a:solidFill>
                </a:rPr>
                <a:t>Segmentazione</a:t>
              </a:r>
            </a:p>
          </p:txBody>
        </p:sp>
        <p:sp>
          <p:nvSpPr>
            <p:cNvPr id="9" name="Freccia a destra 8"/>
            <p:cNvSpPr/>
            <p:nvPr/>
          </p:nvSpPr>
          <p:spPr>
            <a:xfrm>
              <a:off x="2699013" y="1989136"/>
              <a:ext cx="360344" cy="2873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grpSp>
      <p:sp>
        <p:nvSpPr>
          <p:cNvPr id="11" name="Rettangolo arrotondato 10"/>
          <p:cNvSpPr/>
          <p:nvPr/>
        </p:nvSpPr>
        <p:spPr>
          <a:xfrm>
            <a:off x="3419475" y="6021388"/>
            <a:ext cx="2232025" cy="647700"/>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it-IT" sz="1400" dirty="0">
                <a:solidFill>
                  <a:schemeClr val="tx1"/>
                </a:solidFill>
              </a:rPr>
              <a:t>Standardizzazione o</a:t>
            </a:r>
          </a:p>
          <a:p>
            <a:pPr algn="ctr" fontAlgn="auto">
              <a:spcBef>
                <a:spcPts val="0"/>
              </a:spcBef>
              <a:spcAft>
                <a:spcPts val="0"/>
              </a:spcAft>
              <a:defRPr/>
            </a:pPr>
            <a:r>
              <a:rPr lang="it-IT" sz="1400" dirty="0">
                <a:solidFill>
                  <a:schemeClr val="tx1"/>
                </a:solidFill>
              </a:rPr>
              <a:t>Adattamento del marketing mix</a:t>
            </a:r>
          </a:p>
        </p:txBody>
      </p:sp>
      <p:sp>
        <p:nvSpPr>
          <p:cNvPr id="12" name="Freccia in giù 11"/>
          <p:cNvSpPr/>
          <p:nvPr/>
        </p:nvSpPr>
        <p:spPr>
          <a:xfrm>
            <a:off x="4356100" y="5661025"/>
            <a:ext cx="287338" cy="288925"/>
          </a:xfrm>
          <a:prstGeom prst="downArrow">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it-IT"/>
          </a:p>
        </p:txBody>
      </p:sp>
      <p:cxnSp>
        <p:nvCxnSpPr>
          <p:cNvPr id="14" name="Connettore 1 13"/>
          <p:cNvCxnSpPr/>
          <p:nvPr/>
        </p:nvCxnSpPr>
        <p:spPr>
          <a:xfrm>
            <a:off x="827088" y="5661025"/>
            <a:ext cx="7058025" cy="0"/>
          </a:xfrm>
          <a:prstGeom prst="line">
            <a:avLst/>
          </a:prstGeom>
        </p:spPr>
        <p:style>
          <a:lnRef idx="1">
            <a:schemeClr val="accent1"/>
          </a:lnRef>
          <a:fillRef idx="0">
            <a:schemeClr val="accent1"/>
          </a:fillRef>
          <a:effectRef idx="0">
            <a:schemeClr val="accent1"/>
          </a:effectRef>
          <a:fontRef idx="minor">
            <a:schemeClr val="tx1"/>
          </a:fontRef>
        </p:style>
      </p:cxnSp>
      <p:sp>
        <p:nvSpPr>
          <p:cNvPr id="12296" name="CasellaDiTesto 14"/>
          <p:cNvSpPr txBox="1">
            <a:spLocks noChangeArrowheads="1"/>
          </p:cNvSpPr>
          <p:nvPr/>
        </p:nvSpPr>
        <p:spPr bwMode="auto">
          <a:xfrm>
            <a:off x="311150" y="3141663"/>
            <a:ext cx="1168400" cy="6461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b="1">
                <a:latin typeface="Calibri" pitchFamily="34" charset="0"/>
              </a:rPr>
              <a:t>Marketing</a:t>
            </a:r>
          </a:p>
          <a:p>
            <a:pPr algn="ctr" eaLnBrk="1" hangingPunct="1"/>
            <a:r>
              <a:rPr lang="it-IT" b="1">
                <a:latin typeface="Calibri" pitchFamily="34" charset="0"/>
              </a:rPr>
              <a:t>Strategico</a:t>
            </a:r>
          </a:p>
        </p:txBody>
      </p:sp>
      <p:sp>
        <p:nvSpPr>
          <p:cNvPr id="12297" name="CasellaDiTesto 15"/>
          <p:cNvSpPr txBox="1">
            <a:spLocks noChangeArrowheads="1"/>
          </p:cNvSpPr>
          <p:nvPr/>
        </p:nvSpPr>
        <p:spPr bwMode="auto">
          <a:xfrm>
            <a:off x="311150" y="5876925"/>
            <a:ext cx="1168400" cy="6461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it-IT" b="1">
                <a:latin typeface="Calibri" pitchFamily="34" charset="0"/>
              </a:rPr>
              <a:t>Marketing</a:t>
            </a:r>
          </a:p>
          <a:p>
            <a:pPr algn="ctr" eaLnBrk="1" hangingPunct="1"/>
            <a:r>
              <a:rPr lang="it-IT" b="1">
                <a:latin typeface="Calibri" pitchFamily="34" charset="0"/>
              </a:rPr>
              <a:t>Operativo</a:t>
            </a:r>
          </a:p>
        </p:txBody>
      </p:sp>
    </p:spTree>
    <p:extLst>
      <p:ext uri="{BB962C8B-B14F-4D97-AF65-F5344CB8AC3E}">
        <p14:creationId xmlns:p14="http://schemas.microsoft.com/office/powerpoint/2010/main" xmlns="" val="574336583"/>
      </p:ext>
    </p:extLst>
  </p:cSld>
  <p:clrMapOvr>
    <a:masterClrMapping/>
  </p:clrMapOvr>
  <p:transition advClick="0" advTm="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body" idx="1"/>
          </p:nvPr>
        </p:nvSpPr>
        <p:spPr>
          <a:xfrm>
            <a:off x="357188" y="1782763"/>
            <a:ext cx="8140700" cy="3733800"/>
          </a:xfrm>
        </p:spPr>
        <p:txBody>
          <a:bodyPr lIns="90488" tIns="44450" rIns="90488" bIns="44450" rtlCol="0">
            <a:normAutofit fontScale="62500" lnSpcReduction="20000"/>
          </a:bodyPr>
          <a:lstStyle/>
          <a:p>
            <a:pPr marL="0" indent="0" algn="just" eaLnBrk="1" fontAlgn="auto" hangingPunct="1">
              <a:spcBef>
                <a:spcPts val="200"/>
              </a:spcBef>
              <a:spcAft>
                <a:spcPts val="0"/>
              </a:spcAft>
              <a:buFont typeface="Arial" pitchFamily="34" charset="0"/>
              <a:buNone/>
              <a:defRPr/>
            </a:pPr>
            <a:r>
              <a:rPr lang="it-IT" dirty="0" smtClean="0"/>
              <a:t>E’ evidente quindi la centralità della </a:t>
            </a:r>
            <a:r>
              <a:rPr lang="it-IT" b="1" dirty="0" smtClean="0"/>
              <a:t>fase di segmentazione </a:t>
            </a:r>
            <a:r>
              <a:rPr lang="it-IT" dirty="0" smtClean="0"/>
              <a:t>nel Marketing Strategico,  finalizzata a comprendere quali segmenti risultano essere attrattivi raggiungibili e difendibili per l’impresa.</a:t>
            </a:r>
          </a:p>
          <a:p>
            <a:pPr marL="177800" indent="-177800" algn="just" eaLnBrk="1" fontAlgn="auto" hangingPunct="1">
              <a:spcBef>
                <a:spcPts val="200"/>
              </a:spcBef>
              <a:spcAft>
                <a:spcPts val="0"/>
              </a:spcAft>
              <a:buFont typeface="Arial" pitchFamily="34" charset="0"/>
              <a:buNone/>
              <a:defRPr/>
            </a:pPr>
            <a:endParaRPr lang="it-IT" dirty="0" smtClean="0"/>
          </a:p>
          <a:p>
            <a:pPr marL="177800" indent="-177800" algn="just" eaLnBrk="1" fontAlgn="auto" hangingPunct="1">
              <a:spcBef>
                <a:spcPts val="200"/>
              </a:spcBef>
              <a:spcAft>
                <a:spcPts val="0"/>
              </a:spcAft>
              <a:buFont typeface="Arial" pitchFamily="34" charset="0"/>
              <a:buNone/>
              <a:defRPr/>
            </a:pPr>
            <a:r>
              <a:rPr lang="it-IT" dirty="0" smtClean="0"/>
              <a:t>In seguito alcune considerazioni sulla segmentazione del Mercato:</a:t>
            </a:r>
          </a:p>
          <a:p>
            <a:pPr marL="177800" indent="-177800" algn="just" eaLnBrk="1" fontAlgn="auto" hangingPunct="1">
              <a:spcBef>
                <a:spcPts val="200"/>
              </a:spcBef>
              <a:spcAft>
                <a:spcPts val="0"/>
              </a:spcAft>
              <a:buFont typeface="Arial" pitchFamily="34" charset="0"/>
              <a:buNone/>
              <a:defRPr/>
            </a:pPr>
            <a:endParaRPr lang="it-IT" dirty="0" smtClean="0"/>
          </a:p>
          <a:p>
            <a:pPr marL="273050" indent="-273050" algn="just" eaLnBrk="1" fontAlgn="auto" hangingPunct="1">
              <a:spcBef>
                <a:spcPts val="200"/>
              </a:spcBef>
              <a:spcAft>
                <a:spcPts val="0"/>
              </a:spcAft>
              <a:buFont typeface="Wingdings" pitchFamily="2" charset="2"/>
              <a:buChar char="Ø"/>
              <a:defRPr/>
            </a:pPr>
            <a:r>
              <a:rPr lang="it-IT" dirty="0" smtClean="0"/>
              <a:t>Un mercato è composto da molti clienti che differiscono per bisogni, risorse, localizzazione geografica e comportamento/processo di acquisto.</a:t>
            </a:r>
          </a:p>
          <a:p>
            <a:pPr marL="273050" indent="-273050" algn="just" eaLnBrk="1" fontAlgn="auto" hangingPunct="1">
              <a:spcBef>
                <a:spcPts val="200"/>
              </a:spcBef>
              <a:spcAft>
                <a:spcPts val="0"/>
              </a:spcAft>
              <a:buFont typeface="Wingdings" pitchFamily="2" charset="2"/>
              <a:buChar char="Ø"/>
              <a:defRPr/>
            </a:pPr>
            <a:endParaRPr lang="it-IT" sz="500" dirty="0" smtClean="0"/>
          </a:p>
          <a:p>
            <a:pPr marL="273050" indent="-273050" algn="just" eaLnBrk="1" fontAlgn="auto" hangingPunct="1">
              <a:spcBef>
                <a:spcPts val="200"/>
              </a:spcBef>
              <a:spcAft>
                <a:spcPts val="0"/>
              </a:spcAft>
              <a:buFont typeface="Wingdings" pitchFamily="2" charset="2"/>
              <a:buChar char="Ø"/>
              <a:defRPr/>
            </a:pPr>
            <a:r>
              <a:rPr lang="it-IT" dirty="0" smtClean="0"/>
              <a:t>Al fine di definire correttamente il mercato potenziale e le relative strategie devono essere chiaramente identificati i </a:t>
            </a:r>
            <a:r>
              <a:rPr lang="it-IT" b="1" dirty="0" smtClean="0"/>
              <a:t>segmenti di mercato </a:t>
            </a:r>
            <a:r>
              <a:rPr lang="it-IT" dirty="0" smtClean="0"/>
              <a:t>(siano essi consumatori o imprese aventi bisogni omogenei) in modo:</a:t>
            </a:r>
          </a:p>
          <a:p>
            <a:pPr marL="531813" lvl="1" indent="-176213" algn="just" eaLnBrk="1" fontAlgn="auto" hangingPunct="1">
              <a:spcBef>
                <a:spcPts val="200"/>
              </a:spcBef>
              <a:spcAft>
                <a:spcPts val="0"/>
              </a:spcAft>
              <a:buFont typeface="Calibri" pitchFamily="34" charset="0"/>
              <a:buChar char="‐"/>
              <a:defRPr/>
            </a:pPr>
            <a:r>
              <a:rPr lang="it-IT" dirty="0" smtClean="0"/>
              <a:t>univoco</a:t>
            </a:r>
          </a:p>
          <a:p>
            <a:pPr marL="531813" lvl="1" indent="-176213" algn="just" eaLnBrk="1" fontAlgn="auto" hangingPunct="1">
              <a:spcBef>
                <a:spcPts val="200"/>
              </a:spcBef>
              <a:spcAft>
                <a:spcPts val="0"/>
              </a:spcAft>
              <a:buFont typeface="Calibri" pitchFamily="34" charset="0"/>
              <a:buChar char="‐"/>
              <a:defRPr/>
            </a:pPr>
            <a:r>
              <a:rPr lang="it-IT" dirty="0" smtClean="0"/>
              <a:t>economicamente significativo</a:t>
            </a:r>
          </a:p>
          <a:p>
            <a:pPr marL="531813" lvl="1" indent="-176213" algn="just" eaLnBrk="1" fontAlgn="auto" hangingPunct="1">
              <a:spcBef>
                <a:spcPts val="200"/>
              </a:spcBef>
              <a:spcAft>
                <a:spcPts val="0"/>
              </a:spcAft>
              <a:buFont typeface="Calibri" pitchFamily="34" charset="0"/>
              <a:buChar char="‐"/>
              <a:defRPr/>
            </a:pPr>
            <a:r>
              <a:rPr lang="it-IT" dirty="0" smtClean="0"/>
              <a:t>basato su “reali” bisogni (es. obblighi regolamentari)</a:t>
            </a:r>
          </a:p>
        </p:txBody>
      </p:sp>
      <p:sp>
        <p:nvSpPr>
          <p:cNvPr id="13315" name="Titolo 5"/>
          <p:cNvSpPr>
            <a:spLocks noGrp="1"/>
          </p:cNvSpPr>
          <p:nvPr>
            <p:ph type="title"/>
          </p:nvPr>
        </p:nvSpPr>
        <p:spPr bwMode="auto">
          <a:xfrm>
            <a:off x="1214438" y="454025"/>
            <a:ext cx="7286625" cy="7858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eaLnBrk="1" hangingPunct="1"/>
            <a:r>
              <a:rPr lang="it-IT" sz="2400" smtClean="0">
                <a:latin typeface="Copperplate Gothic Bold" pitchFamily="34" charset="0"/>
              </a:rPr>
              <a:t>La segmentazione</a:t>
            </a:r>
          </a:p>
        </p:txBody>
      </p:sp>
    </p:spTree>
    <p:extLst>
      <p:ext uri="{BB962C8B-B14F-4D97-AF65-F5344CB8AC3E}">
        <p14:creationId xmlns:p14="http://schemas.microsoft.com/office/powerpoint/2010/main" xmlns="" val="215754469"/>
      </p:ext>
    </p:extLst>
  </p:cSld>
  <p:clrMapOvr>
    <a:masterClrMapping/>
  </p:clrMapOvr>
  <p:transition advClick="0" advTm="0"/>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REATEDBY" val="KMASlideWizard"/>
</p:tagLst>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4022</Words>
  <Application>Microsoft Office PowerPoint</Application>
  <PresentationFormat>Presentazione su schermo (4:3)</PresentationFormat>
  <Paragraphs>574</Paragraphs>
  <Slides>54</Slides>
  <Notes>54</Notes>
  <HiddenSlides>0</HiddenSlides>
  <MMClips>0</MMClips>
  <ScaleCrop>false</ScaleCrop>
  <HeadingPairs>
    <vt:vector size="4" baseType="variant">
      <vt:variant>
        <vt:lpstr>Tema</vt:lpstr>
      </vt:variant>
      <vt:variant>
        <vt:i4>1</vt:i4>
      </vt:variant>
      <vt:variant>
        <vt:lpstr>Titoli diapositive</vt:lpstr>
      </vt:variant>
      <vt:variant>
        <vt:i4>54</vt:i4>
      </vt:variant>
    </vt:vector>
  </HeadingPairs>
  <TitlesOfParts>
    <vt:vector size="55" baseType="lpstr">
      <vt:lpstr>Tema di Office</vt:lpstr>
      <vt:lpstr>Diapositiva 1</vt:lpstr>
      <vt:lpstr>Diapositiva 2</vt:lpstr>
      <vt:lpstr>Diapositiva 3</vt:lpstr>
      <vt:lpstr>Diapositiva 4</vt:lpstr>
      <vt:lpstr>Diapositiva 5</vt:lpstr>
      <vt:lpstr>Diapositiva 6</vt:lpstr>
      <vt:lpstr>Diapositiva 7</vt:lpstr>
      <vt:lpstr>Diapositiva 8</vt:lpstr>
      <vt:lpstr>La segmentazione</vt:lpstr>
      <vt:lpstr>I Vantaggi Della Segmentazione</vt:lpstr>
      <vt:lpstr>Criteri Di Segmentazione</vt:lpstr>
      <vt:lpstr>Criteri Di Segmentazione</vt:lpstr>
      <vt:lpstr>Diapositiva 13</vt:lpstr>
      <vt:lpstr>La segmentazione</vt:lpstr>
      <vt:lpstr>La segmentazione</vt:lpstr>
      <vt:lpstr>La segmentazione internazionale</vt:lpstr>
      <vt:lpstr>Le fasi del processo di  segmentazione internazionale</vt:lpstr>
      <vt:lpstr>La segmentazione internazionale</vt:lpstr>
      <vt:lpstr>1. Segmenti internazionali:  “Gruppi di Paesi” simili  </vt:lpstr>
      <vt:lpstr>2. Segmenti internazionali:  i segmenti “Universali”   </vt:lpstr>
      <vt:lpstr>3. Segmenti internazionali: segmenti “differenziati” per Paese    </vt:lpstr>
      <vt:lpstr>Stima del Mercato potenziale</vt:lpstr>
      <vt:lpstr>Analisi dei Lead Lag</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vector>
  </TitlesOfParts>
  <Company>Nome Società</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Nome utente</dc:creator>
  <cp:lastModifiedBy>Studio</cp:lastModifiedBy>
  <cp:revision>2</cp:revision>
  <dcterms:created xsi:type="dcterms:W3CDTF">2012-11-26T09:57:24Z</dcterms:created>
  <dcterms:modified xsi:type="dcterms:W3CDTF">2012-11-29T07:50:54Z</dcterms:modified>
</cp:coreProperties>
</file>